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98" r:id="rId2"/>
    <p:sldId id="300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01" r:id="rId74"/>
    <p:sldId id="302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324" r:id="rId96"/>
    <p:sldId id="325" r:id="rId97"/>
    <p:sldId id="326" r:id="rId98"/>
    <p:sldId id="327" r:id="rId99"/>
    <p:sldId id="328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30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FDF6-D895-4968-962F-640BF9A8570F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FEAB0-37EA-4C75-9670-8370B22910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7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68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6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48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5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61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0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D7C1B-32EA-4027-A72D-31DE84A4228C}" type="slidenum">
              <a:rPr lang="en-US"/>
              <a:pPr/>
              <a:t>20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51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FDD75-0E7E-4ECE-BCAD-7413E5774586}" type="slidenum">
              <a:rPr lang="en-US"/>
              <a:pPr/>
              <a:t>21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4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03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C0CD25-74E1-4280-97AA-40834C8B6737}" type="slidenum">
              <a:rPr lang="en-US"/>
              <a:pPr/>
              <a:t>23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07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01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5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06D27-70EA-4ADE-BAC9-DC0B862E8EC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12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02F72C-DA4F-454B-8502-CBDAF4FB52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2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4288B-E505-45A2-ADD7-E52C2005A4E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17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F41F21-3E8C-4FD4-A109-490EFB9859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9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04DB0E-9EA4-45B6-B042-0DE46117C65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91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FDA5D-204B-45A4-8686-C8F8D7E1EE9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49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3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777D2-1EEE-4A51-8856-C958695E8A2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65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A4ED6-EBF9-4F71-8A3F-13EDC3C71CA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93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669E6-B7C0-4A4D-8A8C-DE8055DB4AF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43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3F5E22-F192-4D89-B3D0-3E60736F728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01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87ECC-C04A-4891-BA20-24B00409E73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83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38D75-8DA1-4FEF-9566-62AB2E8CFBA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29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BC572-7823-496D-B2FB-60A76C599AA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8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808E5-F0F9-4AC8-B6C9-74247D1B967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14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F4F3-2053-457F-9CBB-143BAE1A71B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9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0895C-C5D0-4BE1-91D5-1393794C615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87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390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92B259-1D0B-4F14-B148-72DA42969C6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64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B785D-05CE-4A59-9D51-F7EB99ACC9D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1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D1978A-E75F-49AE-B472-F35B430A088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D347F-7B77-4485-844B-4B7E80949D3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1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37F2A-75B6-45A7-A1B3-8441655EFD7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29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B0AF10-4C98-438E-B45D-98F20EC34B5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709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B9F45-87D8-4B40-9E3C-BEE7EC5CEAA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86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DA4A19-A0D3-4B41-94A2-1310083B181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03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54F2D-3675-47FC-85C9-A732CF5EA0C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19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5C9D4-8B2F-4B81-91AC-7CC71A69A6C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24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0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01DC3-2709-46F4-BF82-48DE4104E4B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681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190B07-995D-42E5-942E-E74CBDF8628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837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2A6E4-2A01-483E-823B-0031844792A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899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126E3-F32F-4AB5-BD2E-3D03403579C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04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55463-149F-49F6-AB0A-E129F892497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124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69A59C-58B8-4980-94B9-0F3CD41F54D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831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D77CB-1AC0-4726-9260-384E78BF6A97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888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2967DB-C2F6-40C7-9D3C-54F14207D9C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892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63F3E-DDB4-4973-A0E1-52405821348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070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A9BB9D-58D2-46D4-B1FC-273688E57A4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5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051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CCB84E-A354-43FE-AE2F-865AB5566CC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669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64E40-49D3-4B8D-A841-1371A2D26267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449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589B6-3DB8-46A6-A7DB-C2242AFA375D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334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09D7F-41A1-46A5-9731-A40F25B8EF9E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702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0F4C0-6217-4B89-96C1-13DCABF557CC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08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7D174E-7F3A-4B2A-9466-C1B6640477B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097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CE34D1-0A20-4FEF-8743-6F43214AF27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918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321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88493F-55F0-4208-B28C-C72E9FC8505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346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DF341-5624-4069-8551-EF2AEDC2B8F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100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8B788-E673-4CCD-A0A1-3D5BC6A2A1C0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56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C0A6584-BB47-4CEB-94FA-5C102381DBC4}" type="slidenum">
              <a:rPr lang="en-US" altLang="en-US" smtClean="0"/>
              <a:pPr>
                <a:spcBef>
                  <a:spcPct val="0"/>
                </a:spcBef>
              </a:pPr>
              <a:t>73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0092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0474AF-FE03-458E-AEEA-4F5F070A6A20}" type="slidenum">
              <a:rPr lang="en-US" altLang="en-US" smtClean="0"/>
              <a:pPr>
                <a:spcBef>
                  <a:spcPct val="0"/>
                </a:spcBef>
              </a:pPr>
              <a:t>74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997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868567-7119-4904-99F3-85B41B0EC4D7}" type="slidenum">
              <a:rPr lang="en-US" altLang="en-US" smtClean="0"/>
              <a:pPr>
                <a:spcBef>
                  <a:spcPct val="0"/>
                </a:spcBef>
              </a:pPr>
              <a:t>75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81079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F904689-4C0F-4597-8096-11C2AE0A0323}" type="slidenum">
              <a:rPr lang="en-US" altLang="en-US" smtClean="0"/>
              <a:pPr>
                <a:spcBef>
                  <a:spcPct val="0"/>
                </a:spcBef>
              </a:pPr>
              <a:t>76</a:t>
            </a:fld>
            <a:endParaRPr lang="en-US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1975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ED0C98-17FB-4DE1-853C-6D4EBEE90CA7}" type="slidenum">
              <a:rPr lang="en-US" altLang="en-US" smtClean="0"/>
              <a:pPr>
                <a:spcBef>
                  <a:spcPct val="0"/>
                </a:spcBef>
              </a:pPr>
              <a:t>77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9691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18D339-44BA-4323-B8A6-FCA23F0B90AD}" type="slidenum">
              <a:rPr lang="en-US" altLang="en-US" smtClean="0"/>
              <a:pPr>
                <a:spcBef>
                  <a:spcPct val="0"/>
                </a:spcBef>
              </a:pPr>
              <a:t>78</a:t>
            </a:fld>
            <a:endParaRPr lang="en-US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9698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F1E1A3-97E9-4A9A-9DAA-B2B1B94BBC10}" type="slidenum">
              <a:rPr lang="en-US" altLang="en-US" smtClean="0"/>
              <a:pPr>
                <a:spcBef>
                  <a:spcPct val="0"/>
                </a:spcBef>
              </a:pPr>
              <a:t>79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2621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50E3C01-A85D-4903-89B3-673D1E75CD06}" type="slidenum">
              <a:rPr lang="en-US" altLang="en-US" smtClean="0"/>
              <a:pPr>
                <a:spcBef>
                  <a:spcPct val="0"/>
                </a:spcBef>
              </a:pPr>
              <a:t>80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3785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143FA1-861B-46A6-9F36-7E1F3C2A675E}" type="slidenum">
              <a:rPr lang="en-US" altLang="en-US" smtClean="0"/>
              <a:pPr>
                <a:spcBef>
                  <a:spcPct val="0"/>
                </a:spcBef>
              </a:pPr>
              <a:t>81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4263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23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6FB7782-8A6D-44F3-97C6-F75A089947D9}" type="slidenum">
              <a:rPr lang="en-US" altLang="en-US" smtClean="0"/>
              <a:pPr>
                <a:spcBef>
                  <a:spcPct val="0"/>
                </a:spcBef>
              </a:pPr>
              <a:t>82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5770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3515E7C-55EF-4FBB-89FC-D8E878EE0E79}" type="slidenum">
              <a:rPr lang="en-US" altLang="en-US" smtClean="0"/>
              <a:pPr>
                <a:spcBef>
                  <a:spcPct val="0"/>
                </a:spcBef>
              </a:pPr>
              <a:t>83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2747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00077AB-32F5-40D3-8D24-09F3B0A27DCC}" type="slidenum">
              <a:rPr lang="en-US" altLang="en-US" smtClean="0"/>
              <a:pPr>
                <a:spcBef>
                  <a:spcPct val="0"/>
                </a:spcBef>
              </a:pPr>
              <a:t>84</a:t>
            </a:fld>
            <a:endParaRPr lang="en-US" alt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422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2CAF02-29B4-4D05-BD2D-74087C42EA46}" type="slidenum">
              <a:rPr lang="en-US" altLang="en-US" smtClean="0"/>
              <a:pPr>
                <a:spcBef>
                  <a:spcPct val="0"/>
                </a:spcBef>
              </a:pPr>
              <a:t>85</a:t>
            </a:fld>
            <a:endParaRPr lang="en-US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9807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1828121-7D49-4F6B-950F-F0FDBA717264}" type="slidenum">
              <a:rPr lang="en-US" altLang="en-US" smtClean="0"/>
              <a:pPr>
                <a:spcBef>
                  <a:spcPct val="0"/>
                </a:spcBef>
              </a:pPr>
              <a:t>86</a:t>
            </a:fld>
            <a:endParaRPr lang="en-US" alt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0954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7DFFBCC-6872-4B6A-B32E-1575C02586FE}" type="slidenum">
              <a:rPr lang="en-US" altLang="en-US" smtClean="0"/>
              <a:pPr>
                <a:spcBef>
                  <a:spcPct val="0"/>
                </a:spcBef>
              </a:pPr>
              <a:t>87</a:t>
            </a:fld>
            <a:endParaRPr lang="en-US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2424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A0B8F18-0E09-4667-B97B-BB19579095E5}" type="slidenum">
              <a:rPr lang="en-US" altLang="en-US" smtClean="0"/>
              <a:pPr>
                <a:spcBef>
                  <a:spcPct val="0"/>
                </a:spcBef>
              </a:pPr>
              <a:t>88</a:t>
            </a:fld>
            <a:endParaRPr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8804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C10ABD-A4F3-417B-8710-EFF47935CBE9}" type="slidenum">
              <a:rPr lang="en-US" altLang="en-US" smtClean="0"/>
              <a:pPr>
                <a:spcBef>
                  <a:spcPct val="0"/>
                </a:spcBef>
              </a:pPr>
              <a:t>89</a:t>
            </a:fld>
            <a:endParaRPr lang="en-US" alt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4501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72F8FE-815A-4BC9-BF7A-6FF5785C9A80}" type="slidenum">
              <a:rPr lang="en-US" altLang="en-US" smtClean="0"/>
              <a:pPr>
                <a:spcBef>
                  <a:spcPct val="0"/>
                </a:spcBef>
              </a:pPr>
              <a:t>90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9892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589F04-BCF4-4675-84F3-F06F83381639}" type="slidenum">
              <a:rPr lang="en-US" altLang="en-US" smtClean="0"/>
              <a:pPr>
                <a:spcBef>
                  <a:spcPct val="0"/>
                </a:spcBef>
              </a:pPr>
              <a:t>91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15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456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269274-06F2-462B-B4EF-1637AEF5E289}" type="slidenum">
              <a:rPr lang="en-US" altLang="en-US" smtClean="0"/>
              <a:pPr>
                <a:spcBef>
                  <a:spcPct val="0"/>
                </a:spcBef>
              </a:pPr>
              <a:t>92</a:t>
            </a:fld>
            <a:endParaRPr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99660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9146517-75BA-4C48-AE34-A70ADEFE9C83}" type="slidenum">
              <a:rPr lang="en-US" altLang="en-US" smtClean="0"/>
              <a:pPr>
                <a:spcBef>
                  <a:spcPct val="0"/>
                </a:spcBef>
              </a:pPr>
              <a:t>93</a:t>
            </a:fld>
            <a:endParaRPr lang="en-US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27967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4906AA-CDB6-475F-B594-B0C4D5BC2ECC}" type="slidenum">
              <a:rPr lang="en-US" altLang="en-US" smtClean="0"/>
              <a:pPr>
                <a:spcBef>
                  <a:spcPct val="0"/>
                </a:spcBef>
              </a:pPr>
              <a:t>94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16226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CFB2646-CDC1-4B2D-AA3E-01A32DB520E6}" type="slidenum">
              <a:rPr lang="en-US" altLang="en-US" smtClean="0"/>
              <a:pPr>
                <a:spcBef>
                  <a:spcPct val="0"/>
                </a:spcBef>
              </a:pPr>
              <a:t>95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368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FD05E1D-A640-406A-BF6E-5E21FB54F112}" type="slidenum">
              <a:rPr lang="en-US" altLang="en-US" smtClean="0"/>
              <a:pPr>
                <a:spcBef>
                  <a:spcPct val="0"/>
                </a:spcBef>
              </a:pPr>
              <a:t>96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3411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E7A0F4E-8F1D-44EF-84DF-924AC46C72BE}" type="slidenum">
              <a:rPr lang="en-US" altLang="en-US" smtClean="0"/>
              <a:pPr>
                <a:spcBef>
                  <a:spcPct val="0"/>
                </a:spcBef>
              </a:pPr>
              <a:t>97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6536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46964B7-A6FF-4B67-AA1A-FBF577588914}" type="slidenum">
              <a:rPr lang="en-US" altLang="en-US" smtClean="0"/>
              <a:pPr>
                <a:spcBef>
                  <a:spcPct val="0"/>
                </a:spcBef>
              </a:pPr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858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.png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8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9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0.png"/><Relationship Id="rId4" Type="http://schemas.openxmlformats.org/officeDocument/2006/relationships/oleObject" Target="../embeddings/oleObject2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2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23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24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4.png"/><Relationship Id="rId4" Type="http://schemas.openxmlformats.org/officeDocument/2006/relationships/oleObject" Target="../embeddings/oleObject25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27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28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8.png"/><Relationship Id="rId4" Type="http://schemas.openxmlformats.org/officeDocument/2006/relationships/oleObject" Target="../embeddings/oleObject29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40.png"/><Relationship Id="rId4" Type="http://schemas.openxmlformats.org/officeDocument/2006/relationships/oleObject" Target="../embeddings/oleObject31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33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34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35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5.png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3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48.png"/><Relationship Id="rId4" Type="http://schemas.openxmlformats.org/officeDocument/2006/relationships/oleObject" Target="../embeddings/oleObject40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41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9.png"/><Relationship Id="rId4" Type="http://schemas.openxmlformats.org/officeDocument/2006/relationships/oleObject" Target="../embeddings/oleObject42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50.png"/><Relationship Id="rId4" Type="http://schemas.openxmlformats.org/officeDocument/2006/relationships/oleObject" Target="../embeddings/oleObject43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0.png"/><Relationship Id="rId4" Type="http://schemas.openxmlformats.org/officeDocument/2006/relationships/oleObject" Target="../embeddings/oleObject44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51.png"/><Relationship Id="rId4" Type="http://schemas.openxmlformats.org/officeDocument/2006/relationships/oleObject" Target="../embeddings/oleObject46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47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52.png"/><Relationship Id="rId4" Type="http://schemas.openxmlformats.org/officeDocument/2006/relationships/oleObject" Target="../embeddings/oleObject48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876800" y="228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 err="1"/>
              <a:t>Makrov</a:t>
            </a:r>
            <a:r>
              <a:rPr lang="en-US" dirty="0"/>
              <a:t> Chains</a:t>
            </a:r>
          </a:p>
        </p:txBody>
      </p:sp>
    </p:spTree>
    <p:extLst>
      <p:ext uri="{BB962C8B-B14F-4D97-AF65-F5344CB8AC3E}">
        <p14:creationId xmlns:p14="http://schemas.microsoft.com/office/powerpoint/2010/main" val="126746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8925" y="2057400"/>
            <a:ext cx="22764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89255" y="304800"/>
            <a:ext cx="6111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random model:</a:t>
            </a:r>
          </a:p>
          <a:p>
            <a:r>
              <a:rPr lang="en-US" dirty="0"/>
              <a:t>	A 20-sided die that “rolls” an Alanine ~6% of the time</a:t>
            </a:r>
          </a:p>
          <a:p>
            <a:r>
              <a:rPr lang="en-US" dirty="0"/>
              <a:t>	                                                  a </a:t>
            </a:r>
            <a:r>
              <a:rPr lang="en-US" dirty="0" err="1"/>
              <a:t>Cys</a:t>
            </a:r>
            <a:r>
              <a:rPr lang="en-US" dirty="0"/>
              <a:t> ~1.9% of the time</a:t>
            </a:r>
          </a:p>
          <a:p>
            <a:r>
              <a:rPr lang="en-US" dirty="0"/>
              <a:t>			               and so forth</a:t>
            </a:r>
          </a:p>
          <a:p>
            <a:endParaRPr lang="en-US" dirty="0"/>
          </a:p>
          <a:p>
            <a:r>
              <a:rPr lang="en-US" dirty="0"/>
              <a:t>(since Alanine is ~6% of the residues, </a:t>
            </a:r>
            <a:r>
              <a:rPr lang="en-US" dirty="0" err="1"/>
              <a:t>Cys</a:t>
            </a:r>
            <a:r>
              <a:rPr lang="en-US" dirty="0"/>
              <a:t> is ~1.9% and so forth)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362200"/>
            <a:ext cx="415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p(</a:t>
            </a:r>
            <a:r>
              <a:rPr lang="en-US" dirty="0" err="1"/>
              <a:t>sequence|Random</a:t>
            </a:r>
            <a:r>
              <a:rPr lang="en-US" dirty="0"/>
              <a:t> model) = </a:t>
            </a:r>
          </a:p>
          <a:p>
            <a:r>
              <a:rPr lang="en-US" dirty="0"/>
              <a:t>	the product of all the dice rolls…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172200" y="2209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00" y="199286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A</a:t>
            </a:r>
            <a:endParaRPr lang="en-US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72200" y="25146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15000" y="24500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222146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72200" y="23622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9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4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5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6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7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>
            <a:off x="5715000" y="31242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48400" y="2590800"/>
            <a:ext cx="28098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get the probability of</a:t>
            </a:r>
          </a:p>
          <a:p>
            <a:r>
              <a:rPr lang="en-US" dirty="0"/>
              <a:t>our sequence under a</a:t>
            </a:r>
          </a:p>
          <a:p>
            <a:r>
              <a:rPr lang="en-US" dirty="0"/>
              <a:t>random model, we</a:t>
            </a:r>
          </a:p>
          <a:p>
            <a:r>
              <a:rPr lang="en-US" dirty="0"/>
              <a:t>multiply all the probabilities</a:t>
            </a:r>
          </a:p>
          <a:p>
            <a:r>
              <a:rPr lang="en-US" dirty="0"/>
              <a:t>together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0"/>
            <a:ext cx="793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very unlikely that you will pick up a “protein” die and roll the entire alignment!</a:t>
            </a:r>
          </a:p>
        </p:txBody>
      </p:sp>
    </p:spTree>
    <p:extLst>
      <p:ext uri="{BB962C8B-B14F-4D97-AF65-F5344CB8AC3E}">
        <p14:creationId xmlns:p14="http://schemas.microsoft.com/office/powerpoint/2010/main" val="1053871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838200" y="1143000"/>
          <a:ext cx="60960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4" name="Bitmap Image" r:id="rId4" imgW="11946017" imgH="2152951" progId="PBrush">
                  <p:embed/>
                </p:oleObj>
              </mc:Choice>
              <mc:Fallback>
                <p:oleObj name="Bitmap Image" r:id="rId4" imgW="11946017" imgH="2152951" progId="PBrush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60960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676400" y="225425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Bitmap Image" r:id="rId6" imgW="8857143" imgH="3982006" progId="PBrush">
                  <p:embed/>
                </p:oleObj>
              </mc:Choice>
              <mc:Fallback>
                <p:oleObj name="Bitmap Image" r:id="rId6" imgW="8857143" imgH="3982006" progId="PBrush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5425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925" y="193675"/>
            <a:ext cx="3868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about the Match model?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46125" y="4765675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80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" y="2741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1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" y="281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51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" y="457200"/>
            <a:ext cx="6934200" cy="429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" y="87868"/>
            <a:ext cx="897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the alignment of the first 200 residues, an A to A transition occurred ~1.5% of the 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00200" y="3810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625059"/>
            <a:ext cx="2743200" cy="1232941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H="1">
            <a:off x="3810000" y="60198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4400" y="5791200"/>
            <a:ext cx="19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estimate of </a:t>
            </a:r>
            <a:r>
              <a:rPr lang="en-US" dirty="0" err="1"/>
              <a:t>p</a:t>
            </a:r>
            <a:r>
              <a:rPr lang="en-US" baseline="-25000" dirty="0" err="1"/>
              <a:t>aa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6172200"/>
            <a:ext cx="422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sequences in an alignment are </a:t>
            </a:r>
          </a:p>
          <a:p>
            <a:r>
              <a:rPr lang="en-US" dirty="0"/>
              <a:t>Related, how often does an ala stay an ala?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34811"/>
            <a:ext cx="4038600" cy="7277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818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33400"/>
            <a:ext cx="81534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76200"/>
            <a:ext cx="366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pfam derived substitution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5562600"/>
            <a:ext cx="8135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Ala is most likely to stay an Ala, but </a:t>
            </a:r>
            <a:r>
              <a:rPr lang="en-US" dirty="0" err="1"/>
              <a:t>Gly</a:t>
            </a:r>
            <a:r>
              <a:rPr lang="en-US" dirty="0"/>
              <a:t> or Ser (similar AAs) or almost as good…</a:t>
            </a:r>
          </a:p>
          <a:p>
            <a:endParaRPr lang="en-US" dirty="0"/>
          </a:p>
          <a:p>
            <a:r>
              <a:rPr lang="en-US" dirty="0" err="1"/>
              <a:t>Isoleucine</a:t>
            </a:r>
            <a:r>
              <a:rPr lang="en-US" dirty="0"/>
              <a:t> is likely to stay an ILE, but LEU is almost as good (and VAL is a little better!)</a:t>
            </a:r>
          </a:p>
        </p:txBody>
      </p:sp>
    </p:spTree>
    <p:extLst>
      <p:ext uri="{BB962C8B-B14F-4D97-AF65-F5344CB8AC3E}">
        <p14:creationId xmlns:p14="http://schemas.microsoft.com/office/powerpoint/2010/main" val="272617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33400"/>
            <a:ext cx="54673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00200" y="5943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http://www.neb.com/nebecomm/tech_reference/images/amino.gif</a:t>
            </a:r>
          </a:p>
        </p:txBody>
      </p:sp>
    </p:spTree>
    <p:extLst>
      <p:ext uri="{BB962C8B-B14F-4D97-AF65-F5344CB8AC3E}">
        <p14:creationId xmlns:p14="http://schemas.microsoft.com/office/powerpoint/2010/main" val="222542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04800"/>
            <a:ext cx="538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compare to an “official” </a:t>
            </a:r>
            <a:r>
              <a:rPr lang="en-US" dirty="0" err="1"/>
              <a:t>substituion</a:t>
            </a:r>
            <a:r>
              <a:rPr lang="en-US" dirty="0"/>
              <a:t> matrix?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9906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4517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389572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752600"/>
            <a:ext cx="539966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1200" y="6019800"/>
            <a:ext cx="150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PFAM Derived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041784" y="3359017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Blossom Derived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1295400"/>
            <a:ext cx="304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1200" y="10784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56194" y="26670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0400" y="266700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6324600"/>
            <a:ext cx="876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ion channel pore, HH, CC and PP are observed less often than in the Blossom derived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152400"/>
            <a:ext cx="7411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broad but imperfect agreement between BLOSSOM 50 and our own</a:t>
            </a:r>
          </a:p>
          <a:p>
            <a:r>
              <a:rPr lang="en-US" dirty="0"/>
              <a:t>(somewhat sloppily derived!) PFAM </a:t>
            </a:r>
            <a:r>
              <a:rPr lang="en-US" dirty="0" err="1"/>
              <a:t>substituion</a:t>
            </a:r>
            <a:r>
              <a:rPr lang="en-US" dirty="0"/>
              <a:t> matrix.</a:t>
            </a:r>
          </a:p>
        </p:txBody>
      </p:sp>
    </p:spTree>
    <p:extLst>
      <p:ext uri="{BB962C8B-B14F-4D97-AF65-F5344CB8AC3E}">
        <p14:creationId xmlns:p14="http://schemas.microsoft.com/office/powerpoint/2010/main" val="373921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2"/>
          <p:cNvSpPr txBox="1">
            <a:spLocks noChangeArrowheads="1"/>
          </p:cNvSpPr>
          <p:nvPr/>
        </p:nvSpPr>
        <p:spPr bwMode="auto">
          <a:xfrm flipH="1">
            <a:off x="960438" y="152400"/>
            <a:ext cx="6126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Here we follow the Durbin et al. book… </a:t>
            </a:r>
          </a:p>
        </p:txBody>
      </p:sp>
      <p:pic>
        <p:nvPicPr>
          <p:cNvPr id="717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90600"/>
            <a:ext cx="808196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0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228600" y="193675"/>
            <a:ext cx="84190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A substitution matrix is just a description of a training set describing what it means to have a match</a:t>
            </a:r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798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974725" y="4765675"/>
            <a:ext cx="509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matched residues</a:t>
            </a:r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838200" y="52578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838200" y="5334000"/>
            <a:ext cx="5400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unmatched residues</a:t>
            </a:r>
          </a:p>
        </p:txBody>
      </p:sp>
    </p:spTree>
    <p:extLst>
      <p:ext uri="{BB962C8B-B14F-4D97-AF65-F5344CB8AC3E}">
        <p14:creationId xmlns:p14="http://schemas.microsoft.com/office/powerpoint/2010/main" val="406427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870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Line 3"/>
          <p:cNvSpPr>
            <a:spLocks noChangeShapeType="1"/>
          </p:cNvSpPr>
          <p:nvPr/>
        </p:nvSpPr>
        <p:spPr bwMode="auto">
          <a:xfrm flipV="1">
            <a:off x="1828800" y="2971800"/>
            <a:ext cx="1752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311315" y="4689475"/>
            <a:ext cx="82230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the “score” of the alignment…</a:t>
            </a:r>
          </a:p>
          <a:p>
            <a:r>
              <a:rPr lang="en-US" dirty="0"/>
              <a:t>By working in log space, we avoid overflow errors.</a:t>
            </a:r>
          </a:p>
          <a:p>
            <a:endParaRPr lang="en-US" dirty="0"/>
          </a:p>
          <a:p>
            <a:r>
              <a:rPr lang="en-US" dirty="0"/>
              <a:t>The substitution matrix saves from having to calculate                      over and over again.</a:t>
            </a:r>
          </a:p>
          <a:p>
            <a:br>
              <a:rPr lang="en-US" dirty="0"/>
            </a:br>
            <a:r>
              <a:rPr lang="en-US" dirty="0"/>
              <a:t>It is integer because integer calculations are more efficient.</a:t>
            </a:r>
          </a:p>
          <a:p>
            <a:r>
              <a:rPr lang="en-US" dirty="0"/>
              <a:t>(trade a little bit of accuracy for speed and memory)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5334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29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192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57200" y="381000"/>
            <a:ext cx="856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most substitution matrices are integers (representing rounded log probabilities)</a:t>
            </a:r>
          </a:p>
        </p:txBody>
      </p:sp>
    </p:spTree>
    <p:extLst>
      <p:ext uri="{BB962C8B-B14F-4D97-AF65-F5344CB8AC3E}">
        <p14:creationId xmlns:p14="http://schemas.microsoft.com/office/powerpoint/2010/main" val="167462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8525" y="2378075"/>
            <a:ext cx="7204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A key assumption is independence.  What happens in one</a:t>
            </a:r>
          </a:p>
          <a:p>
            <a:r>
              <a:rPr lang="en-US" dirty="0"/>
              <a:t>part of the sequence does not effect another..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46125" y="3581400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a terrible assumption for structural RNA…</a:t>
            </a:r>
          </a:p>
        </p:txBody>
      </p:sp>
    </p:spTree>
    <p:extLst>
      <p:ext uri="{BB962C8B-B14F-4D97-AF65-F5344CB8AC3E}">
        <p14:creationId xmlns:p14="http://schemas.microsoft.com/office/powerpoint/2010/main" val="162927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1668"/>
            <a:ext cx="338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let’s return to our alignment…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04800"/>
            <a:ext cx="4038600" cy="18161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876800" y="14110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1336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" y="2554069"/>
            <a:ext cx="623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think of this odd-ratio as how much more likely is it </a:t>
            </a:r>
          </a:p>
          <a:p>
            <a:r>
              <a:rPr lang="en-US" dirty="0"/>
              <a:t>that the sequences are related that we would expect by chance?</a:t>
            </a: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133600"/>
            <a:ext cx="171184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1000" y="3581400"/>
            <a:ext cx="829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odds are 13 million to 1 that we could have seen such a good alignment by chance</a:t>
            </a:r>
          </a:p>
          <a:p>
            <a:r>
              <a:rPr lang="en-US" dirty="0"/>
              <a:t>(given our “background” model derived from the PFAM alignment)</a:t>
            </a:r>
          </a:p>
          <a:p>
            <a:r>
              <a:rPr lang="en-US" dirty="0"/>
              <a:t>(But that 13 million to 1 is a little </a:t>
            </a:r>
            <a:r>
              <a:rPr lang="en-US" dirty="0" err="1"/>
              <a:t>mis</a:t>
            </a:r>
            <a:r>
              <a:rPr lang="en-US" dirty="0"/>
              <a:t>-leading…)</a:t>
            </a:r>
          </a:p>
        </p:txBody>
      </p:sp>
    </p:spTree>
    <p:extLst>
      <p:ext uri="{BB962C8B-B14F-4D97-AF65-F5344CB8AC3E}">
        <p14:creationId xmlns:p14="http://schemas.microsoft.com/office/powerpoint/2010/main" val="1655098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7222" y="990600"/>
            <a:ext cx="441677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1000" y="1600200"/>
            <a:ext cx="42841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this is not centered at zero..</a:t>
            </a:r>
          </a:p>
          <a:p>
            <a:r>
              <a:rPr lang="en-US" dirty="0"/>
              <a:t>If the assumptions of the training set</a:t>
            </a:r>
          </a:p>
          <a:p>
            <a:r>
              <a:rPr lang="en-US" dirty="0"/>
              <a:t>are off by even a little, the log-odds ratio</a:t>
            </a:r>
          </a:p>
          <a:p>
            <a:r>
              <a:rPr lang="en-US" dirty="0"/>
              <a:t>can be biased in one direction or another.</a:t>
            </a:r>
          </a:p>
          <a:p>
            <a:endParaRPr lang="en-US" dirty="0"/>
          </a:p>
          <a:p>
            <a:r>
              <a:rPr lang="en-US" dirty="0"/>
              <a:t>“ELIVSISEVERYWHERE” does not have</a:t>
            </a:r>
          </a:p>
          <a:p>
            <a:r>
              <a:rPr lang="en-US" dirty="0"/>
              <a:t>the expected background distribution</a:t>
            </a:r>
          </a:p>
          <a:p>
            <a:r>
              <a:rPr lang="en-US" dirty="0"/>
              <a:t>(so the 13 million to 1 estimate is an </a:t>
            </a:r>
          </a:p>
          <a:p>
            <a:r>
              <a:rPr lang="en-US" dirty="0"/>
              <a:t>over-estimate of the significance caused by </a:t>
            </a:r>
          </a:p>
          <a:p>
            <a:r>
              <a:rPr lang="en-US" dirty="0"/>
              <a:t>an inadequately defined training set)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228600"/>
            <a:ext cx="739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(many times) randomly scramble the order of residues in our alignment</a:t>
            </a:r>
          </a:p>
        </p:txBody>
      </p:sp>
    </p:spTree>
    <p:extLst>
      <p:ext uri="{BB962C8B-B14F-4D97-AF65-F5344CB8AC3E}">
        <p14:creationId xmlns:p14="http://schemas.microsoft.com/office/powerpoint/2010/main" val="108068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410200" y="5334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 err="1"/>
              <a:t>Makrov</a:t>
            </a:r>
            <a:r>
              <a:rPr lang="en-US" dirty="0"/>
              <a:t> Chains</a:t>
            </a:r>
          </a:p>
        </p:txBody>
      </p:sp>
    </p:spTree>
    <p:extLst>
      <p:ext uri="{BB962C8B-B14F-4D97-AF65-F5344CB8AC3E}">
        <p14:creationId xmlns:p14="http://schemas.microsoft.com/office/powerpoint/2010/main" val="3810862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822325" y="269875"/>
            <a:ext cx="30936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have our scoring function…</a:t>
            </a:r>
          </a:p>
          <a:p>
            <a:r>
              <a:rPr lang="en-US" dirty="0"/>
              <a:t>: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600200" y="121920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name="Bitmap Image" r:id="rId4" imgW="8857143" imgH="3982006" progId="PBrush">
                  <p:embed/>
                </p:oleObj>
              </mc:Choice>
              <mc:Fallback>
                <p:oleObj name="Bitmap Image" r:id="rId4" imgW="8857143" imgH="3982006" progId="PBrush">
                  <p:embed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1920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746125" y="3546475"/>
            <a:ext cx="74088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Now we want to go the other way, given a scoring function</a:t>
            </a:r>
          </a:p>
          <a:p>
            <a:r>
              <a:rPr lang="en-US"/>
              <a:t>and two sequences, can we align them to yield the highest</a:t>
            </a:r>
          </a:p>
          <a:p>
            <a:r>
              <a:rPr lang="en-US"/>
              <a:t>score under the scoring function…</a:t>
            </a:r>
          </a:p>
        </p:txBody>
      </p:sp>
    </p:spTree>
    <p:extLst>
      <p:ext uri="{BB962C8B-B14F-4D97-AF65-F5344CB8AC3E}">
        <p14:creationId xmlns:p14="http://schemas.microsoft.com/office/powerpoint/2010/main" val="250165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898525" y="346075"/>
            <a:ext cx="55816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need to work out a way to score gaps….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2050" name="Object 1024"/>
          <p:cNvGraphicFramePr>
            <a:graphicFrameLocks noChangeAspect="1"/>
          </p:cNvGraphicFramePr>
          <p:nvPr/>
        </p:nvGraphicFramePr>
        <p:xfrm>
          <a:off x="558800" y="1004888"/>
          <a:ext cx="8027988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name="Bitmap Image" r:id="rId4" imgW="8028571" imgH="4847619" progId="PBrush">
                  <p:embed/>
                </p:oleObj>
              </mc:Choice>
              <mc:Fallback>
                <p:oleObj name="Bitmap Image" r:id="rId4" imgW="8028571" imgH="4847619" progId="PBrush">
                  <p:embed/>
                  <p:pic>
                    <p:nvPicPr>
                      <p:cNvPr id="205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004888"/>
                        <a:ext cx="8027988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934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93725" y="422275"/>
            <a:ext cx="7481888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and a scoring function</a:t>
            </a:r>
          </a:p>
          <a:p>
            <a:r>
              <a:rPr lang="en-US"/>
              <a:t>(substitution matrix + gap function), find the best alignment</a:t>
            </a:r>
          </a:p>
          <a:p>
            <a:r>
              <a:rPr lang="en-US"/>
              <a:t>(highest scoring alignment).</a:t>
            </a:r>
          </a:p>
          <a:p>
            <a:endParaRPr lang="en-US"/>
          </a:p>
          <a:p>
            <a:r>
              <a:rPr lang="en-US"/>
              <a:t>Why not just calculate all the possible alignments?</a:t>
            </a:r>
          </a:p>
        </p:txBody>
      </p:sp>
    </p:spTree>
    <p:extLst>
      <p:ext uri="{BB962C8B-B14F-4D97-AF65-F5344CB8AC3E}">
        <p14:creationId xmlns:p14="http://schemas.microsoft.com/office/powerpoint/2010/main" val="117709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pairwise alignment algorithms </a:t>
            </a:r>
            <a:endParaRPr lang="en-US" dirty="0"/>
          </a:p>
          <a:p>
            <a:endParaRPr lang="en-US" dirty="0"/>
          </a:p>
          <a:p>
            <a:r>
              <a:rPr lang="en-US" dirty="0"/>
              <a:t>Given two sequences:  EVLISPISHERE ELVIRAISHERE</a:t>
            </a:r>
          </a:p>
          <a:p>
            <a:endParaRPr lang="en-US" dirty="0"/>
          </a:p>
          <a:p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best alignment</a:t>
            </a:r>
            <a:r>
              <a:rPr lang="en-US" dirty="0"/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ELVIRAISHERE</a:t>
            </a:r>
          </a:p>
          <a:p>
            <a:endParaRPr lang="en-US" dirty="0"/>
          </a:p>
          <a:p>
            <a:r>
              <a:rPr lang="en-US" dirty="0"/>
              <a:t>First we define what we mean by </a:t>
            </a:r>
            <a:r>
              <a:rPr lang="en-US" dirty="0">
                <a:solidFill>
                  <a:srgbClr val="FF0000"/>
                </a:solidFill>
              </a:rPr>
              <a:t>best alignment </a:t>
            </a:r>
            <a:r>
              <a:rPr lang="en-US" dirty="0"/>
              <a:t>	</a:t>
            </a:r>
          </a:p>
          <a:p>
            <a:r>
              <a:rPr lang="en-US" dirty="0"/>
              <a:t>From this we will define a </a:t>
            </a:r>
            <a:r>
              <a:rPr lang="en-US" dirty="0">
                <a:solidFill>
                  <a:srgbClr val="FF0000"/>
                </a:solidFill>
              </a:rPr>
              <a:t>substitution matrix </a:t>
            </a:r>
          </a:p>
        </p:txBody>
      </p:sp>
    </p:spTree>
    <p:extLst>
      <p:ext uri="{BB962C8B-B14F-4D97-AF65-F5344CB8AC3E}">
        <p14:creationId xmlns:p14="http://schemas.microsoft.com/office/powerpoint/2010/main" val="1989764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95400" y="0"/>
            <a:ext cx="6361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Why not just calculate all the possible alignments?</a:t>
            </a:r>
          </a:p>
        </p:txBody>
      </p:sp>
      <p:sp>
        <p:nvSpPr>
          <p:cNvPr id="3077" name="Text Box 3"/>
          <p:cNvSpPr txBox="1">
            <a:spLocks noChangeArrowheads="1"/>
          </p:cNvSpPr>
          <p:nvPr/>
        </p:nvSpPr>
        <p:spPr bwMode="auto">
          <a:xfrm>
            <a:off x="1036638" y="635000"/>
            <a:ext cx="347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N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2 </a:t>
            </a:r>
            <a:r>
              <a:rPr lang="en-US">
                <a:latin typeface="Courier New" pitchFamily="49" charset="0"/>
              </a:rPr>
              <a:t>-----   N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5</a:t>
            </a: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1112838" y="1066800"/>
            <a:ext cx="310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-- M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5 </a:t>
            </a:r>
            <a:r>
              <a:rPr lang="en-US">
                <a:latin typeface="Courier New" pitchFamily="49" charset="0"/>
              </a:rPr>
              <a:t>---</a:t>
            </a:r>
          </a:p>
        </p:txBody>
      </p:sp>
      <p:sp>
        <p:nvSpPr>
          <p:cNvPr id="3079" name="Line 5"/>
          <p:cNvSpPr>
            <a:spLocks noChangeShapeType="1"/>
          </p:cNvSpPr>
          <p:nvPr/>
        </p:nvSpPr>
        <p:spPr bwMode="auto">
          <a:xfrm>
            <a:off x="2209800" y="1905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 Box 6"/>
          <p:cNvSpPr txBox="1">
            <a:spLocks noChangeArrowheads="1"/>
          </p:cNvSpPr>
          <p:nvPr/>
        </p:nvSpPr>
        <p:spPr bwMode="auto">
          <a:xfrm>
            <a:off x="2270125" y="1793875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 alignment is equivalent to…</a:t>
            </a:r>
          </a:p>
        </p:txBody>
      </p:sp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685800" y="2743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</a:t>
            </a:r>
            <a:r>
              <a:rPr lang="en-US" baseline="-25000"/>
              <a:t>1 </a:t>
            </a:r>
            <a:r>
              <a:rPr lang="en-US"/>
              <a:t>N</a:t>
            </a:r>
            <a:r>
              <a:rPr lang="en-US" baseline="-25000"/>
              <a:t>2</a:t>
            </a:r>
            <a:r>
              <a:rPr lang="en-US"/>
              <a:t>M</a:t>
            </a:r>
            <a:r>
              <a:rPr lang="en-US" baseline="-25000"/>
              <a:t>1 </a:t>
            </a:r>
            <a:r>
              <a:rPr lang="en-US"/>
              <a:t>M</a:t>
            </a:r>
            <a:r>
              <a:rPr lang="en-US" baseline="-25000"/>
              <a:t>2 </a:t>
            </a:r>
            <a:r>
              <a:rPr lang="en-US"/>
              <a:t>M</a:t>
            </a:r>
            <a:r>
              <a:rPr lang="en-US" baseline="-25000"/>
              <a:t>3 </a:t>
            </a:r>
            <a:r>
              <a:rPr lang="en-US"/>
              <a:t>M</a:t>
            </a:r>
            <a:r>
              <a:rPr lang="en-US" baseline="-25000"/>
              <a:t>4 </a:t>
            </a:r>
            <a:r>
              <a:rPr lang="en-US"/>
              <a:t>M</a:t>
            </a:r>
            <a:r>
              <a:rPr lang="en-US" baseline="-25000"/>
              <a:t>5</a:t>
            </a:r>
            <a:r>
              <a:rPr lang="en-US"/>
              <a:t>N</a:t>
            </a:r>
            <a:r>
              <a:rPr lang="en-US" baseline="-25000"/>
              <a:t>3 </a:t>
            </a:r>
            <a:r>
              <a:rPr lang="en-US"/>
              <a:t>N</a:t>
            </a:r>
            <a:r>
              <a:rPr lang="en-US" baseline="-25000"/>
              <a:t>4 </a:t>
            </a:r>
            <a:r>
              <a:rPr lang="en-US"/>
              <a:t>N</a:t>
            </a:r>
            <a:r>
              <a:rPr lang="en-US" baseline="-25000"/>
              <a:t>5</a:t>
            </a:r>
          </a:p>
        </p:txBody>
      </p:sp>
      <p:sp>
        <p:nvSpPr>
          <p:cNvPr id="3082" name="Text Box 8"/>
          <p:cNvSpPr txBox="1">
            <a:spLocks noChangeArrowheads="1"/>
          </p:cNvSpPr>
          <p:nvPr/>
        </p:nvSpPr>
        <p:spPr bwMode="auto">
          <a:xfrm>
            <a:off x="381000" y="3276600"/>
            <a:ext cx="8016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# of ways of intercalating two sequences of length N and M</a:t>
            </a:r>
          </a:p>
          <a:p>
            <a:r>
              <a:rPr lang="en-US"/>
              <a:t>(while preserving the order of the symbols) is:</a:t>
            </a:r>
          </a:p>
        </p:txBody>
      </p:sp>
      <p:graphicFrame>
        <p:nvGraphicFramePr>
          <p:cNvPr id="3074" name="Object 1024"/>
          <p:cNvGraphicFramePr>
            <a:graphicFrameLocks noChangeAspect="1"/>
          </p:cNvGraphicFramePr>
          <p:nvPr/>
        </p:nvGraphicFramePr>
        <p:xfrm>
          <a:off x="2895600" y="4114800"/>
          <a:ext cx="12192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4" name="Equation" r:id="rId4" imgW="380880" imgH="228600" progId="Equation.3">
                  <p:embed/>
                </p:oleObj>
              </mc:Choice>
              <mc:Fallback>
                <p:oleObj name="Equation" r:id="rId4" imgW="380880" imgH="228600" progId="Equation.3">
                  <p:embed/>
                  <p:pic>
                    <p:nvPicPr>
                      <p:cNvPr id="307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121920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381000" y="4800600"/>
            <a:ext cx="597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(both of 100 bp) there are</a:t>
            </a:r>
          </a:p>
        </p:txBody>
      </p:sp>
      <p:graphicFrame>
        <p:nvGraphicFramePr>
          <p:cNvPr id="3075" name="Object 1025"/>
          <p:cNvGraphicFramePr>
            <a:graphicFrameLocks noChangeAspect="1"/>
          </p:cNvGraphicFramePr>
          <p:nvPr/>
        </p:nvGraphicFramePr>
        <p:xfrm>
          <a:off x="457200" y="5334000"/>
          <a:ext cx="9747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Equation" r:id="rId6" imgW="304560" imgH="241200" progId="Equation.3">
                  <p:embed/>
                </p:oleObj>
              </mc:Choice>
              <mc:Fallback>
                <p:oleObj name="Equation" r:id="rId6" imgW="304560" imgH="241200" progId="Equation.3">
                  <p:embed/>
                  <p:pic>
                    <p:nvPicPr>
                      <p:cNvPr id="3075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334000"/>
                        <a:ext cx="974725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1503363" y="5507038"/>
            <a:ext cx="35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3085" name="Rectangle 14"/>
          <p:cNvSpPr>
            <a:spLocks noChangeArrowheads="1"/>
          </p:cNvSpPr>
          <p:nvPr/>
        </p:nvSpPr>
        <p:spPr bwMode="auto">
          <a:xfrm>
            <a:off x="1752600" y="5562600"/>
            <a:ext cx="714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90,548,514,656,103,281,165,404,177,077,484,163,874,504,589,675,413,336,841,320</a:t>
            </a:r>
          </a:p>
        </p:txBody>
      </p:sp>
      <p:sp>
        <p:nvSpPr>
          <p:cNvPr id="3086" name="Text Box 15"/>
          <p:cNvSpPr txBox="1">
            <a:spLocks noChangeArrowheads="1"/>
          </p:cNvSpPr>
          <p:nvPr/>
        </p:nvSpPr>
        <p:spPr bwMode="auto">
          <a:xfrm>
            <a:off x="593725" y="5984875"/>
            <a:ext cx="7915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you could score 1,000 alignments/second, you would still be </a:t>
            </a:r>
          </a:p>
          <a:p>
            <a:r>
              <a:rPr lang="en-US"/>
              <a:t>Looking at &gt; 10</a:t>
            </a:r>
            <a:r>
              <a:rPr lang="en-US" baseline="30000"/>
              <a:t>45</a:t>
            </a:r>
            <a:r>
              <a:rPr lang="en-US"/>
              <a:t> years…</a:t>
            </a:r>
          </a:p>
        </p:txBody>
      </p:sp>
    </p:spTree>
    <p:extLst>
      <p:ext uri="{BB962C8B-B14F-4D97-AF65-F5344CB8AC3E}">
        <p14:creationId xmlns:p14="http://schemas.microsoft.com/office/powerpoint/2010/main" val="3815940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822325" y="2028825"/>
            <a:ext cx="718343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Dynamic programming…Will guarantee the best score in</a:t>
            </a:r>
          </a:p>
          <a:p>
            <a:r>
              <a:rPr lang="en-US" dirty="0"/>
              <a:t>time O(M * N)  (and memory M *N).</a:t>
            </a:r>
          </a:p>
          <a:p>
            <a:endParaRPr lang="en-US" dirty="0"/>
          </a:p>
          <a:p>
            <a:r>
              <a:rPr lang="en-US" dirty="0"/>
              <a:t>The key assumption… independence..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74725" y="5486400"/>
            <a:ext cx="620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Calculate the scores of the sub-alignments first…</a:t>
            </a:r>
          </a:p>
        </p:txBody>
      </p:sp>
    </p:spTree>
    <p:extLst>
      <p:ext uri="{BB962C8B-B14F-4D97-AF65-F5344CB8AC3E}">
        <p14:creationId xmlns:p14="http://schemas.microsoft.com/office/powerpoint/2010/main" val="736287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36725" y="1082675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AWC</a:t>
            </a:r>
          </a:p>
          <a:p>
            <a:r>
              <a:rPr lang="en-US">
                <a:latin typeface="Courier New" pitchFamily="49" charset="0"/>
              </a:rPr>
              <a:t>ATC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127125" y="269875"/>
            <a:ext cx="7423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big idea..  If we know that for “AWC” and “ATC” that</a:t>
            </a:r>
          </a:p>
          <a:p>
            <a:r>
              <a:rPr lang="en-US"/>
              <a:t>this is the best alignment…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143000" y="1905000"/>
            <a:ext cx="778033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“remember” that and use that alignment as the base</a:t>
            </a:r>
          </a:p>
          <a:p>
            <a:r>
              <a:rPr lang="en-US"/>
              <a:t>for any longer pair of sequences that start the same way.</a:t>
            </a:r>
          </a:p>
          <a:p>
            <a:endParaRPr lang="en-US"/>
          </a:p>
          <a:p>
            <a:r>
              <a:rPr lang="en-US"/>
              <a:t>We don’t have to recalculate that score (or the fact that that is</a:t>
            </a:r>
          </a:p>
          <a:p>
            <a:r>
              <a:rPr lang="en-US"/>
              <a:t>the best alignment) for every pair of sequences that starts </a:t>
            </a:r>
          </a:p>
          <a:p>
            <a:r>
              <a:rPr lang="en-US"/>
              <a:t>the same way…. </a:t>
            </a:r>
          </a:p>
          <a:p>
            <a:endParaRPr lang="en-US"/>
          </a:p>
          <a:p>
            <a:r>
              <a:rPr lang="en-US"/>
              <a:t>Again, this works because of the assumption of independence.</a:t>
            </a:r>
          </a:p>
          <a:p>
            <a:r>
              <a:rPr lang="en-US"/>
              <a:t>Nothing we will add later will change the fact that for</a:t>
            </a:r>
          </a:p>
          <a:p>
            <a:r>
              <a:rPr lang="en-US"/>
              <a:t>“AWC” and “ATC” the above is the best alignment.</a:t>
            </a:r>
          </a:p>
        </p:txBody>
      </p:sp>
    </p:spTree>
    <p:extLst>
      <p:ext uri="{BB962C8B-B14F-4D97-AF65-F5344CB8AC3E}">
        <p14:creationId xmlns:p14="http://schemas.microsoft.com/office/powerpoint/2010/main" val="4099754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93725" y="346075"/>
            <a:ext cx="355026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take the example in the book*…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</a:rPr>
              <a:t>PAWHEAE</a:t>
            </a:r>
          </a:p>
          <a:p>
            <a:r>
              <a:rPr lang="en-US" dirty="0">
                <a:latin typeface="Courier New" pitchFamily="49" charset="0"/>
              </a:rPr>
              <a:t>HEAGAWGHEE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9925" y="1585912"/>
            <a:ext cx="40560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Blosom50 matrix; </a:t>
            </a:r>
          </a:p>
          <a:p>
            <a:r>
              <a:rPr lang="en-US" dirty="0"/>
              <a:t>Constant (linear) gap penalty -8</a:t>
            </a:r>
          </a:p>
        </p:txBody>
      </p:sp>
      <p:pic>
        <p:nvPicPr>
          <p:cNvPr id="17412" name="Picture 10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59037"/>
            <a:ext cx="51054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0" y="655320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  <p:extLst>
      <p:ext uri="{BB962C8B-B14F-4D97-AF65-F5344CB8AC3E}">
        <p14:creationId xmlns:p14="http://schemas.microsoft.com/office/powerpoint/2010/main" val="595484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8"/>
          <p:cNvSpPr>
            <a:spLocks noChangeArrowheads="1"/>
          </p:cNvSpPr>
          <p:nvPr/>
        </p:nvSpPr>
        <p:spPr bwMode="auto">
          <a:xfrm>
            <a:off x="914400" y="1524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PAWHEAE</a:t>
            </a:r>
          </a:p>
          <a:p>
            <a:r>
              <a:rPr lang="en-US">
                <a:latin typeface="Courier New" pitchFamily="49" charset="0"/>
              </a:rPr>
              <a:t>HEAGAWGHEE</a:t>
            </a:r>
          </a:p>
        </p:txBody>
      </p:sp>
      <p:sp>
        <p:nvSpPr>
          <p:cNvPr id="18436" name="Line 21"/>
          <p:cNvSpPr>
            <a:spLocks noChangeShapeType="1"/>
          </p:cNvSpPr>
          <p:nvPr/>
        </p:nvSpPr>
        <p:spPr bwMode="auto">
          <a:xfrm>
            <a:off x="685800" y="27241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Line 22"/>
          <p:cNvSpPr>
            <a:spLocks noChangeShapeType="1"/>
          </p:cNvSpPr>
          <p:nvPr/>
        </p:nvSpPr>
        <p:spPr bwMode="auto">
          <a:xfrm>
            <a:off x="685800" y="32337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Line 23"/>
          <p:cNvSpPr>
            <a:spLocks noChangeShapeType="1"/>
          </p:cNvSpPr>
          <p:nvPr/>
        </p:nvSpPr>
        <p:spPr bwMode="auto">
          <a:xfrm>
            <a:off x="685800" y="37433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24"/>
          <p:cNvSpPr>
            <a:spLocks noChangeShapeType="1"/>
          </p:cNvSpPr>
          <p:nvPr/>
        </p:nvSpPr>
        <p:spPr bwMode="auto">
          <a:xfrm>
            <a:off x="685800" y="42529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25"/>
          <p:cNvSpPr>
            <a:spLocks noChangeShapeType="1"/>
          </p:cNvSpPr>
          <p:nvPr/>
        </p:nvSpPr>
        <p:spPr bwMode="auto">
          <a:xfrm>
            <a:off x="685800" y="46609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Line 26"/>
          <p:cNvSpPr>
            <a:spLocks noChangeShapeType="1"/>
          </p:cNvSpPr>
          <p:nvPr/>
        </p:nvSpPr>
        <p:spPr bwMode="auto">
          <a:xfrm>
            <a:off x="685800" y="51704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29"/>
          <p:cNvSpPr>
            <a:spLocks noChangeShapeType="1"/>
          </p:cNvSpPr>
          <p:nvPr/>
        </p:nvSpPr>
        <p:spPr bwMode="auto">
          <a:xfrm>
            <a:off x="27241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31"/>
          <p:cNvSpPr>
            <a:spLocks noChangeShapeType="1"/>
          </p:cNvSpPr>
          <p:nvPr/>
        </p:nvSpPr>
        <p:spPr bwMode="auto">
          <a:xfrm>
            <a:off x="323373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32"/>
          <p:cNvSpPr>
            <a:spLocks noChangeShapeType="1"/>
          </p:cNvSpPr>
          <p:nvPr/>
        </p:nvSpPr>
        <p:spPr bwMode="auto">
          <a:xfrm>
            <a:off x="374332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Line 33"/>
          <p:cNvSpPr>
            <a:spLocks noChangeShapeType="1"/>
          </p:cNvSpPr>
          <p:nvPr/>
        </p:nvSpPr>
        <p:spPr bwMode="auto">
          <a:xfrm>
            <a:off x="415131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6" name="Line 34"/>
          <p:cNvSpPr>
            <a:spLocks noChangeShapeType="1"/>
          </p:cNvSpPr>
          <p:nvPr/>
        </p:nvSpPr>
        <p:spPr bwMode="auto">
          <a:xfrm>
            <a:off x="45593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7" name="Line 35"/>
          <p:cNvSpPr>
            <a:spLocks noChangeShapeType="1"/>
          </p:cNvSpPr>
          <p:nvPr/>
        </p:nvSpPr>
        <p:spPr bwMode="auto">
          <a:xfrm>
            <a:off x="517048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8" name="Line 36"/>
          <p:cNvSpPr>
            <a:spLocks noChangeShapeType="1"/>
          </p:cNvSpPr>
          <p:nvPr/>
        </p:nvSpPr>
        <p:spPr bwMode="auto">
          <a:xfrm>
            <a:off x="557847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9" name="Line 37"/>
          <p:cNvSpPr>
            <a:spLocks noChangeShapeType="1"/>
          </p:cNvSpPr>
          <p:nvPr/>
        </p:nvSpPr>
        <p:spPr bwMode="auto">
          <a:xfrm>
            <a:off x="608806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0" name="Line 38"/>
          <p:cNvSpPr>
            <a:spLocks noChangeShapeType="1"/>
          </p:cNvSpPr>
          <p:nvPr/>
        </p:nvSpPr>
        <p:spPr bwMode="auto">
          <a:xfrm>
            <a:off x="65976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1" name="Line 40"/>
          <p:cNvSpPr>
            <a:spLocks noChangeShapeType="1"/>
          </p:cNvSpPr>
          <p:nvPr/>
        </p:nvSpPr>
        <p:spPr bwMode="auto">
          <a:xfrm>
            <a:off x="685800" y="2111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2" name="Text Box 42"/>
          <p:cNvSpPr txBox="1">
            <a:spLocks noChangeArrowheads="1"/>
          </p:cNvSpPr>
          <p:nvPr/>
        </p:nvSpPr>
        <p:spPr bwMode="auto">
          <a:xfrm>
            <a:off x="1219200" y="215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8453" name="Text Box 44"/>
          <p:cNvSpPr txBox="1">
            <a:spLocks noChangeArrowheads="1"/>
          </p:cNvSpPr>
          <p:nvPr/>
        </p:nvSpPr>
        <p:spPr bwMode="auto">
          <a:xfrm>
            <a:off x="1219200" y="2768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4" name="Text Box 45"/>
          <p:cNvSpPr txBox="1">
            <a:spLocks noChangeArrowheads="1"/>
          </p:cNvSpPr>
          <p:nvPr/>
        </p:nvSpPr>
        <p:spPr bwMode="auto">
          <a:xfrm>
            <a:off x="1219200" y="3302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8455" name="Text Box 46"/>
          <p:cNvSpPr txBox="1">
            <a:spLocks noChangeArrowheads="1"/>
          </p:cNvSpPr>
          <p:nvPr/>
        </p:nvSpPr>
        <p:spPr bwMode="auto">
          <a:xfrm>
            <a:off x="1219200" y="383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8456" name="Text Box 47"/>
          <p:cNvSpPr txBox="1">
            <a:spLocks noChangeArrowheads="1"/>
          </p:cNvSpPr>
          <p:nvPr/>
        </p:nvSpPr>
        <p:spPr bwMode="auto">
          <a:xfrm>
            <a:off x="1219200" y="4292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7" name="Text Box 48"/>
          <p:cNvSpPr txBox="1">
            <a:spLocks noChangeArrowheads="1"/>
          </p:cNvSpPr>
          <p:nvPr/>
        </p:nvSpPr>
        <p:spPr bwMode="auto">
          <a:xfrm>
            <a:off x="1219200" y="4749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8" name="Text Box 49"/>
          <p:cNvSpPr txBox="1">
            <a:spLocks noChangeArrowheads="1"/>
          </p:cNvSpPr>
          <p:nvPr/>
        </p:nvSpPr>
        <p:spPr bwMode="auto">
          <a:xfrm>
            <a:off x="1219200" y="5283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9" name="Line 50"/>
          <p:cNvSpPr>
            <a:spLocks noChangeShapeType="1"/>
          </p:cNvSpPr>
          <p:nvPr/>
        </p:nvSpPr>
        <p:spPr bwMode="auto">
          <a:xfrm>
            <a:off x="18288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0" name="Line 51"/>
          <p:cNvSpPr>
            <a:spLocks noChangeShapeType="1"/>
          </p:cNvSpPr>
          <p:nvPr/>
        </p:nvSpPr>
        <p:spPr bwMode="auto">
          <a:xfrm>
            <a:off x="685800" y="16002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1" name="Line 52"/>
          <p:cNvSpPr>
            <a:spLocks noChangeShapeType="1"/>
          </p:cNvSpPr>
          <p:nvPr/>
        </p:nvSpPr>
        <p:spPr bwMode="auto">
          <a:xfrm>
            <a:off x="2286000" y="9747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2" name="Line 54"/>
          <p:cNvSpPr>
            <a:spLocks noChangeShapeType="1"/>
          </p:cNvSpPr>
          <p:nvPr/>
        </p:nvSpPr>
        <p:spPr bwMode="auto">
          <a:xfrm>
            <a:off x="381000" y="1828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3" name="Line 55"/>
          <p:cNvSpPr>
            <a:spLocks noChangeShapeType="1"/>
          </p:cNvSpPr>
          <p:nvPr/>
        </p:nvSpPr>
        <p:spPr bwMode="auto">
          <a:xfrm>
            <a:off x="2057400" y="990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4" name="Text Box 56"/>
          <p:cNvSpPr txBox="1">
            <a:spLocks noChangeArrowheads="1"/>
          </p:cNvSpPr>
          <p:nvPr/>
        </p:nvSpPr>
        <p:spPr bwMode="auto">
          <a:xfrm>
            <a:off x="609600" y="5908675"/>
            <a:ext cx="78089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When setting this up, put one extra row and one extra column</a:t>
            </a:r>
          </a:p>
          <a:p>
            <a:r>
              <a:rPr lang="en-US"/>
              <a:t>(as if there is an invisible residue at the start of each sequence)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1230868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765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an “up arrow” emit </a:t>
            </a:r>
          </a:p>
        </p:txBody>
      </p:sp>
      <p:sp>
        <p:nvSpPr>
          <p:cNvPr id="19486" name="Text Box 31"/>
          <p:cNvSpPr txBox="1">
            <a:spLocks noChangeArrowheads="1"/>
          </p:cNvSpPr>
          <p:nvPr/>
        </p:nvSpPr>
        <p:spPr bwMode="auto">
          <a:xfrm>
            <a:off x="3900488" y="54102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7" name="Line 32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149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“up arrows” emit </a:t>
            </a:r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3900488" y="54102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 -</a:t>
            </a:r>
          </a:p>
          <a:p>
            <a:r>
              <a:rPr lang="en-US">
                <a:latin typeface="Courier New" pitchFamily="49" charset="0"/>
              </a:rPr>
              <a:t>E A</a:t>
            </a:r>
          </a:p>
        </p:txBody>
      </p:sp>
      <p:sp>
        <p:nvSpPr>
          <p:cNvPr id="20511" name="Line 31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Line 32"/>
          <p:cNvSpPr>
            <a:spLocks noChangeShapeType="1"/>
          </p:cNvSpPr>
          <p:nvPr/>
        </p:nvSpPr>
        <p:spPr bwMode="auto">
          <a:xfrm flipV="1">
            <a:off x="7086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8989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4435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 “diagonal arrow” emit </a:t>
            </a:r>
          </a:p>
        </p:txBody>
      </p:sp>
      <p:sp>
        <p:nvSpPr>
          <p:cNvPr id="21534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581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2548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2550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“diagonal arrows” emit 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3479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A “right arrow” emits </a:t>
            </a:r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8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90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52400"/>
            <a:ext cx="807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substitution matrix is used to score how likely two residues are found in a multiple</a:t>
            </a:r>
          </a:p>
          <a:p>
            <a:r>
              <a:rPr lang="en-US" dirty="0"/>
              <a:t>sequence alignment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2954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5410200"/>
            <a:ext cx="313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the BLOSSUM 50 Matrix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60314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https://github.com/afodor/afodor.github.io/blob/master/classes/prog2015/Blosum50.txt</a:t>
            </a:r>
          </a:p>
        </p:txBody>
      </p:sp>
    </p:spTree>
    <p:extLst>
      <p:ext uri="{BB962C8B-B14F-4D97-AF65-F5344CB8AC3E}">
        <p14:creationId xmlns:p14="http://schemas.microsoft.com/office/powerpoint/2010/main" val="4102418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“right arrows” emits 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540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H="1" flipV="1">
            <a:off x="58674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810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Line 6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" name="Line 6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" name="Line 6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Line 6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8" name="Line 6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9" name="Line 6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" name="Line 6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1" name="Line 7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2" name="Line 7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3" name="Line 7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4" name="Line 7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5" name="Line 7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6" name="Line 7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7" name="Line 7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8" name="Line 7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9" name="Line 7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0" name="Text Box 7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41" name="Text Box 8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2" name="Text Box 8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43" name="Text Box 8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44" name="Text Box 8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5" name="Text Box 8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6" name="Text Box 8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7" name="Line 8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8" name="Line 8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9" name="Line 8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50" name="Text Box 89"/>
          <p:cNvSpPr txBox="1">
            <a:spLocks noChangeArrowheads="1"/>
          </p:cNvSpPr>
          <p:nvPr/>
        </p:nvSpPr>
        <p:spPr bwMode="auto">
          <a:xfrm>
            <a:off x="152400" y="5197475"/>
            <a:ext cx="7851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think of an alignment as choosing the “best” path from</a:t>
            </a:r>
          </a:p>
          <a:p>
            <a:r>
              <a:rPr lang="en-US"/>
              <a:t>start to finish.  There are </a:t>
            </a:r>
          </a:p>
        </p:txBody>
      </p:sp>
      <p:sp>
        <p:nvSpPr>
          <p:cNvPr id="5151" name="Line 9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2" name="Line 9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3" name="Line 9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4" name="Line 9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5" name="Line 9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6" name="Line 9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7" name="Line 9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8" name="Line 9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9" name="Line 9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0" name="Line 10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1" name="Text Box 10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5162" name="Text Box 10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graphicFrame>
        <p:nvGraphicFramePr>
          <p:cNvPr id="5122" name="Object 103"/>
          <p:cNvGraphicFramePr>
            <a:graphicFrameLocks noChangeAspect="1"/>
          </p:cNvGraphicFramePr>
          <p:nvPr/>
        </p:nvGraphicFramePr>
        <p:xfrm>
          <a:off x="3346450" y="5562600"/>
          <a:ext cx="26733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Equation" r:id="rId4" imgW="1269720" imgH="241200" progId="Equation.3">
                  <p:embed/>
                </p:oleObj>
              </mc:Choice>
              <mc:Fallback>
                <p:oleObj name="Equation" r:id="rId4" imgW="1269720" imgH="241200" progId="Equation.3">
                  <p:embed/>
                  <p:pic>
                    <p:nvPicPr>
                      <p:cNvPr id="5122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5562600"/>
                        <a:ext cx="26733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3" name="Text Box 105"/>
          <p:cNvSpPr txBox="1">
            <a:spLocks noChangeArrowheads="1"/>
          </p:cNvSpPr>
          <p:nvPr/>
        </p:nvSpPr>
        <p:spPr bwMode="auto">
          <a:xfrm>
            <a:off x="6038850" y="5562600"/>
            <a:ext cx="151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alignments</a:t>
            </a:r>
          </a:p>
        </p:txBody>
      </p:sp>
      <p:sp>
        <p:nvSpPr>
          <p:cNvPr id="5164" name="Text Box 106"/>
          <p:cNvSpPr txBox="1">
            <a:spLocks noChangeArrowheads="1"/>
          </p:cNvSpPr>
          <p:nvPr/>
        </p:nvSpPr>
        <p:spPr bwMode="auto">
          <a:xfrm>
            <a:off x="152400" y="5943600"/>
            <a:ext cx="4532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(possible paths) from start to finish.</a:t>
            </a: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8515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563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4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5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6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7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8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9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564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0528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Line 8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8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8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8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8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9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3" name="Line 9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9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Line 9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Line 9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Line 9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Line 9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9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9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9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10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3" name="Text Box 10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6644" name="Text Box 10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5" name="Text Box 10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6646" name="Text Box 10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6647" name="Text Box 10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48" name="Text Box 10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9" name="Text Box 10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0" name="Line 10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10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11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111"/>
          <p:cNvSpPr txBox="1">
            <a:spLocks noChangeArrowheads="1"/>
          </p:cNvSpPr>
          <p:nvPr/>
        </p:nvSpPr>
        <p:spPr bwMode="auto">
          <a:xfrm>
            <a:off x="152400" y="4953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654" name="Line 113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55" name="Text Box 123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6656" name="Text Box 124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6657" name="Text Box 166"/>
          <p:cNvSpPr txBox="1">
            <a:spLocks noChangeArrowheads="1"/>
          </p:cNvSpPr>
          <p:nvPr/>
        </p:nvSpPr>
        <p:spPr bwMode="auto">
          <a:xfrm>
            <a:off x="3429000" y="57150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8" name="Text Box 167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3688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Line 76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" name="Line 77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Line 78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" name="Line 79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Line 80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Line 81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Line 82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Line 83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84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85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Line 86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87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Line 88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Line 89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Line 90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6" name="Line 91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Text Box 92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7668" name="Text Box 93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69" name="Text Box 94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7670" name="Text Box 95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7671" name="Text Box 96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2" name="Text Box 97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73" name="Text Box 98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4" name="Line 99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100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101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104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11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9" name="Text Box 114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7680" name="Text Box 115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7681" name="Text Box 116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7682" name="Text Box 117"/>
          <p:cNvSpPr txBox="1">
            <a:spLocks noChangeArrowheads="1"/>
          </p:cNvSpPr>
          <p:nvPr/>
        </p:nvSpPr>
        <p:spPr bwMode="auto">
          <a:xfrm>
            <a:off x="3429000" y="57150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9206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</a:t>
            </a:r>
          </a:p>
          <a:p>
            <a:r>
              <a:rPr lang="en-US">
                <a:latin typeface="Courier New" pitchFamily="49" charset="0"/>
              </a:rPr>
              <a:t>EAE</a:t>
            </a:r>
          </a:p>
        </p:txBody>
      </p:sp>
      <p:sp>
        <p:nvSpPr>
          <p:cNvPr id="2870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87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870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640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</a:t>
            </a:r>
          </a:p>
          <a:p>
            <a:r>
              <a:rPr lang="en-US">
                <a:latin typeface="Courier New" pitchFamily="49" charset="0"/>
              </a:rPr>
              <a:t>EAEH</a:t>
            </a:r>
          </a:p>
        </p:txBody>
      </p:sp>
      <p:sp>
        <p:nvSpPr>
          <p:cNvPr id="29726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7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8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97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9732" name="Text Box 44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7406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9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1096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</a:t>
            </a:r>
          </a:p>
          <a:p>
            <a:r>
              <a:rPr lang="en-US">
                <a:latin typeface="Courier New" pitchFamily="49" charset="0"/>
              </a:rPr>
              <a:t>EAEH-</a:t>
            </a:r>
          </a:p>
        </p:txBody>
      </p:sp>
      <p:sp>
        <p:nvSpPr>
          <p:cNvPr id="3075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075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075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4755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6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7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9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17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17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 </a:t>
            </a:r>
          </a:p>
          <a:p>
            <a:r>
              <a:rPr lang="en-US">
                <a:latin typeface="Courier New" pitchFamily="49" charset="0"/>
              </a:rPr>
              <a:t>EAEH-W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82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2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3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4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2788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89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2790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2791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2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93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4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6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7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2798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2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28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2807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</a:t>
            </a:r>
          </a:p>
          <a:p>
            <a:r>
              <a:rPr lang="en-US">
                <a:latin typeface="Courier New" pitchFamily="49" charset="0"/>
              </a:rPr>
              <a:t>EAEH-W-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102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600" y="-36731"/>
            <a:ext cx="815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This, it turns out is the formula for </a:t>
            </a:r>
            <a:r>
              <a:rPr lang="en-US" dirty="0">
                <a:solidFill>
                  <a:srgbClr val="FF0000"/>
                </a:solidFill>
              </a:rPr>
              <a:t>scoring </a:t>
            </a:r>
            <a:r>
              <a:rPr lang="en-US" dirty="0"/>
              <a:t>our alignment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0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1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2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3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67400" y="877669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case of an</a:t>
            </a:r>
          </a:p>
          <a:p>
            <a:r>
              <a:rPr lang="en-US" dirty="0"/>
              <a:t>ungapped global alignment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19800" y="26670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3600" y="2667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pair or residues in each column, what is the </a:t>
            </a:r>
          </a:p>
          <a:p>
            <a:r>
              <a:rPr lang="en-US" dirty="0"/>
              <a:t>probability we would observe</a:t>
            </a:r>
          </a:p>
          <a:p>
            <a:r>
              <a:rPr lang="en-US" dirty="0"/>
              <a:t>those residues by chance?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876800" y="5181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05400" y="5276671"/>
            <a:ext cx="3746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</a:t>
            </a:r>
          </a:p>
          <a:p>
            <a:r>
              <a:rPr lang="en-US" dirty="0"/>
              <a:t>each column, what is the </a:t>
            </a:r>
          </a:p>
          <a:p>
            <a:r>
              <a:rPr lang="en-US" dirty="0"/>
              <a:t>probability we observe those residues</a:t>
            </a:r>
          </a:p>
          <a:p>
            <a:r>
              <a:rPr lang="en-US" dirty="0"/>
              <a:t>because of a common ancestor?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659639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  <p:extLst>
      <p:ext uri="{BB962C8B-B14F-4D97-AF65-F5344CB8AC3E}">
        <p14:creationId xmlns:p14="http://schemas.microsoft.com/office/powerpoint/2010/main" val="3421884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6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7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9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2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3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1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3812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3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3814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3815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6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7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8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382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38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3832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6446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</a:t>
            </a:r>
          </a:p>
          <a:p>
            <a:r>
              <a:rPr lang="en-US">
                <a:latin typeface="Courier New" pitchFamily="49" charset="0"/>
              </a:rPr>
              <a:t>EAEH-W-A</a:t>
            </a: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7182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4846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7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9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3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4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4856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4857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827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</a:t>
            </a:r>
          </a:p>
          <a:p>
            <a:r>
              <a:rPr lang="en-US">
                <a:latin typeface="Courier New" pitchFamily="49" charset="0"/>
              </a:rPr>
              <a:t>EAEH-W-A-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5518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870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1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3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58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410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r>
              <a:rPr lang="en-US"/>
              <a:t>This is not a very good alignment!</a:t>
            </a:r>
          </a:p>
        </p:txBody>
      </p:sp>
      <p:sp>
        <p:nvSpPr>
          <p:cNvPr id="36894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69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826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431925" y="2327275"/>
            <a:ext cx="4598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do we find the best alignment?</a:t>
            </a:r>
          </a:p>
        </p:txBody>
      </p:sp>
    </p:spTree>
    <p:extLst>
      <p:ext uri="{BB962C8B-B14F-4D97-AF65-F5344CB8AC3E}">
        <p14:creationId xmlns:p14="http://schemas.microsoft.com/office/powerpoint/2010/main" val="2875674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sp>
        <p:nvSpPr>
          <p:cNvPr id="38915" name="Line 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6" name="Line 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1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1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Line 1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7" name="Line 1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8" name="Line 1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9" name="Line 1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0" name="Line 2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1" name="Text Box 2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8932" name="Text Box 2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3" name="Text Box 2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8934" name="Text Box 2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8935" name="Text Box 2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6" name="Text Box 2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7" name="Text Box 2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9" name="Line 2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0" name="Line 3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1" name="Text Box 31"/>
          <p:cNvSpPr txBox="1">
            <a:spLocks noChangeArrowheads="1"/>
          </p:cNvSpPr>
          <p:nvPr/>
        </p:nvSpPr>
        <p:spPr bwMode="auto">
          <a:xfrm>
            <a:off x="1584325" y="5045075"/>
            <a:ext cx="64897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by putting a zero to represent a zero length</a:t>
            </a:r>
          </a:p>
          <a:p>
            <a:r>
              <a:rPr lang="en-US"/>
              <a:t>alignment having a score of zero.</a:t>
            </a:r>
          </a:p>
        </p:txBody>
      </p:sp>
      <p:sp>
        <p:nvSpPr>
          <p:cNvPr id="38942" name="Text Box 32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72771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4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2" name="Line 7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4" name="Line 9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5" name="Line 10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4" name="Line 19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5" name="Text Box 20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9956" name="Text Box 21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57" name="Text Box 22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9958" name="Text Box 23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9959" name="Text Box 24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0" name="Text Box 25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61" name="Text Box 26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2" name="Line 27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3" name="Line 28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4" name="Line 29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Text Box 30"/>
          <p:cNvSpPr txBox="1">
            <a:spLocks noChangeArrowheads="1"/>
          </p:cNvSpPr>
          <p:nvPr/>
        </p:nvSpPr>
        <p:spPr bwMode="auto">
          <a:xfrm>
            <a:off x="76200" y="5010150"/>
            <a:ext cx="798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fill out the edges representing sequence aligned to gaps </a:t>
            </a:r>
          </a:p>
        </p:txBody>
      </p:sp>
      <p:sp>
        <p:nvSpPr>
          <p:cNvPr id="39966" name="Text Box 31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967" name="Text Box 62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68" name="Text Box 63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69" name="Text Box 64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70" name="Text Box 65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71" name="Text Box 66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72" name="Text Box 67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73" name="Text Box 68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74" name="Line 69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5" name="Line 70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6" name="Line 71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7" name="Line 72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8" name="Line 73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9" name="Line 74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80" name="Text Box 76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81" name="Text Box 78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82" name="Text Box 79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83" name="Text Box 80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84" name="Text Box 81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85" name="Text Box 82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86" name="Text Box 83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87" name="Text Box 84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39988" name="Text Box 85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39989" name="Text Box 86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39990" name="Line 88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1" name="Line 90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2" name="Line 91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3" name="Line 92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4" name="Line 93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5" name="Line 94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6" name="Line 95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7" name="Line 96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8" name="Line 97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6509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Text Box 30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40990" name="Text Box 34"/>
          <p:cNvSpPr txBox="1">
            <a:spLocks noChangeArrowheads="1"/>
          </p:cNvSpPr>
          <p:nvPr/>
        </p:nvSpPr>
        <p:spPr bwMode="auto">
          <a:xfrm>
            <a:off x="1847850" y="1797050"/>
            <a:ext cx="51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X</a:t>
            </a:r>
          </a:p>
        </p:txBody>
      </p:sp>
      <p:sp>
        <p:nvSpPr>
          <p:cNvPr id="40991" name="Text Box 35"/>
          <p:cNvSpPr txBox="1">
            <a:spLocks noChangeArrowheads="1"/>
          </p:cNvSpPr>
          <p:nvPr/>
        </p:nvSpPr>
        <p:spPr bwMode="auto">
          <a:xfrm>
            <a:off x="609600" y="4973638"/>
            <a:ext cx="78914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PA</a:t>
            </a:r>
            <a:r>
              <a:rPr lang="en-US"/>
              <a:t>” and “”.</a:t>
            </a:r>
          </a:p>
          <a:p>
            <a:r>
              <a:rPr lang="en-US"/>
              <a:t>Well.  There is only way!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  <a:p>
            <a:r>
              <a:rPr lang="en-US">
                <a:latin typeface="Courier New" pitchFamily="49" charset="0"/>
              </a:rPr>
              <a:t>PA</a:t>
            </a:r>
          </a:p>
        </p:txBody>
      </p:sp>
      <p:sp>
        <p:nvSpPr>
          <p:cNvPr id="40992" name="Text Box 36"/>
          <p:cNvSpPr txBox="1">
            <a:spLocks noChangeArrowheads="1"/>
          </p:cNvSpPr>
          <p:nvPr/>
        </p:nvSpPr>
        <p:spPr bwMode="auto">
          <a:xfrm>
            <a:off x="1295400" y="5715000"/>
            <a:ext cx="1563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(score –16)</a:t>
            </a:r>
          </a:p>
        </p:txBody>
      </p:sp>
      <p:sp>
        <p:nvSpPr>
          <p:cNvPr id="40993" name="Text Box 37"/>
          <p:cNvSpPr txBox="1">
            <a:spLocks noChangeArrowheads="1"/>
          </p:cNvSpPr>
          <p:nvPr/>
        </p:nvSpPr>
        <p:spPr bwMode="auto">
          <a:xfrm>
            <a:off x="304800" y="6386513"/>
            <a:ext cx="8475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Moreover, this alignment “builds on”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 and “” (hence the arrows)</a:t>
            </a: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1304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203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6" name="Text Box 63"/>
          <p:cNvSpPr txBox="1">
            <a:spLocks noChangeArrowheads="1"/>
          </p:cNvSpPr>
          <p:nvPr/>
        </p:nvSpPr>
        <p:spPr bwMode="auto">
          <a:xfrm>
            <a:off x="1889125" y="4572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42047" name="Text Box 64"/>
          <p:cNvSpPr txBox="1">
            <a:spLocks noChangeArrowheads="1"/>
          </p:cNvSpPr>
          <p:nvPr/>
        </p:nvSpPr>
        <p:spPr bwMode="auto">
          <a:xfrm>
            <a:off x="669925" y="5146675"/>
            <a:ext cx="456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box marked with </a:t>
            </a:r>
            <a:r>
              <a:rPr lang="en-US">
                <a:solidFill>
                  <a:srgbClr val="FF3300"/>
                </a:solidFill>
              </a:rPr>
              <a:t>X </a:t>
            </a:r>
            <a:r>
              <a:rPr lang="en-US"/>
              <a:t>represents: </a:t>
            </a:r>
          </a:p>
        </p:txBody>
      </p:sp>
      <p:sp>
        <p:nvSpPr>
          <p:cNvPr id="42048" name="Text Box 65"/>
          <p:cNvSpPr txBox="1">
            <a:spLocks noChangeArrowheads="1"/>
          </p:cNvSpPr>
          <p:nvPr/>
        </p:nvSpPr>
        <p:spPr bwMode="auto">
          <a:xfrm>
            <a:off x="1889125" y="55626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-------</a:t>
            </a:r>
          </a:p>
          <a:p>
            <a:r>
              <a:rPr lang="en-US">
                <a:latin typeface="Courier New" pitchFamily="49" charset="0"/>
              </a:rPr>
              <a:t>PAWHEAE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2283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5181600" y="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5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5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5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5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5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5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5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305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306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0" name="Text Box 64"/>
          <p:cNvSpPr txBox="1">
            <a:spLocks noChangeArrowheads="1"/>
          </p:cNvSpPr>
          <p:nvPr/>
        </p:nvSpPr>
        <p:spPr bwMode="auto">
          <a:xfrm>
            <a:off x="457200" y="4953000"/>
            <a:ext cx="767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H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3071" name="Text Box 66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072" name="Text Box 67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3073" name="Text Box 68"/>
          <p:cNvSpPr txBox="1">
            <a:spLocks noChangeArrowheads="1"/>
          </p:cNvSpPr>
          <p:nvPr/>
        </p:nvSpPr>
        <p:spPr bwMode="auto">
          <a:xfrm>
            <a:off x="228600" y="5445125"/>
            <a:ext cx="169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One Option:</a:t>
            </a:r>
          </a:p>
        </p:txBody>
      </p:sp>
      <p:sp>
        <p:nvSpPr>
          <p:cNvPr id="43074" name="Text Box 69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3075" name="Text Box 70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76" name="Text Box 71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3077" name="Line 72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8" name="Text Box 73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13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066800"/>
            <a:ext cx="4038600" cy="1816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14400" y="457200"/>
            <a:ext cx="424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the alignment,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81200" y="26670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3135868"/>
            <a:ext cx="412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value of the substitution matrix</a:t>
            </a:r>
          </a:p>
          <a:p>
            <a:r>
              <a:rPr lang="en-US" dirty="0"/>
              <a:t>(or will be once we log it)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10200" y="2819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00600" y="3200400"/>
            <a:ext cx="399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score for the whole alignment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0" y="40897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76400" y="4736068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x=E, y=E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74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x=R, y=S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209800" y="473606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453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405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406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6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6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6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6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6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7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7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7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8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8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8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408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408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4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409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4096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4097" name="Text Box 66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4098" name="Text Box 67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44099" name="Text Box 68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4100" name="Line 69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101" name="Text Box 70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2" name="Text Box 71"/>
          <p:cNvSpPr txBox="1">
            <a:spLocks noChangeArrowheads="1"/>
          </p:cNvSpPr>
          <p:nvPr/>
        </p:nvSpPr>
        <p:spPr bwMode="auto">
          <a:xfrm>
            <a:off x="2362200" y="12954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3" name="Line 72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337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07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7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507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507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8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508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08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09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10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10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10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10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10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10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10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510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510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8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511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0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121" name="Line 68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2" name="Text Box 69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3" name="Text Box 70"/>
          <p:cNvSpPr txBox="1">
            <a:spLocks noChangeArrowheads="1"/>
          </p:cNvSpPr>
          <p:nvPr/>
        </p:nvSpPr>
        <p:spPr bwMode="auto">
          <a:xfrm>
            <a:off x="2398713" y="13716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4" name="Line 71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5" name="Text Box 72"/>
          <p:cNvSpPr txBox="1">
            <a:spLocks noChangeArrowheads="1"/>
          </p:cNvSpPr>
          <p:nvPr/>
        </p:nvSpPr>
        <p:spPr bwMode="auto">
          <a:xfrm>
            <a:off x="2498725" y="5527675"/>
            <a:ext cx="2333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This score is 0 –2</a:t>
            </a:r>
          </a:p>
        </p:txBody>
      </p:sp>
      <p:sp>
        <p:nvSpPr>
          <p:cNvPr id="45126" name="Line 7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7" name="Text Box 7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8" name="Text Box 75"/>
          <p:cNvSpPr txBox="1">
            <a:spLocks noChangeArrowheads="1"/>
          </p:cNvSpPr>
          <p:nvPr/>
        </p:nvSpPr>
        <p:spPr bwMode="auto">
          <a:xfrm>
            <a:off x="2209800" y="12192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4810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610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610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1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2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2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2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2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2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2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3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613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3" name="Line 70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4" name="Text Box 71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5" name="Text Box 73"/>
          <p:cNvSpPr txBox="1">
            <a:spLocks noChangeArrowheads="1"/>
          </p:cNvSpPr>
          <p:nvPr/>
        </p:nvSpPr>
        <p:spPr bwMode="auto">
          <a:xfrm>
            <a:off x="1584325" y="5216525"/>
            <a:ext cx="6719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take the highest of our three options</a:t>
            </a:r>
          </a:p>
          <a:p>
            <a:r>
              <a:rPr lang="en-US"/>
              <a:t>And  we remember from where the choice came from</a:t>
            </a:r>
          </a:p>
        </p:txBody>
      </p:sp>
      <p:sp>
        <p:nvSpPr>
          <p:cNvPr id="46146" name="Text Box 74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287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3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3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3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3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4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5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5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5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5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715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715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6" name="Text Box 62"/>
          <p:cNvSpPr txBox="1">
            <a:spLocks noChangeArrowheads="1"/>
          </p:cNvSpPr>
          <p:nvPr/>
        </p:nvSpPr>
        <p:spPr bwMode="auto">
          <a:xfrm>
            <a:off x="1584325" y="5222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7" name="Line 6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8" name="Text Box 6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9" name="Text Box 65"/>
          <p:cNvSpPr txBox="1">
            <a:spLocks noChangeArrowheads="1"/>
          </p:cNvSpPr>
          <p:nvPr/>
        </p:nvSpPr>
        <p:spPr bwMode="auto">
          <a:xfrm>
            <a:off x="1508125" y="5181600"/>
            <a:ext cx="6035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read this as: If we had to align “H” and “P”,</a:t>
            </a:r>
          </a:p>
          <a:p>
            <a:endParaRPr lang="en-US"/>
          </a:p>
        </p:txBody>
      </p:sp>
      <p:sp>
        <p:nvSpPr>
          <p:cNvPr id="47170" name="Text Box 66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7171" name="Text Box 67"/>
          <p:cNvSpPr txBox="1">
            <a:spLocks noChangeArrowheads="1"/>
          </p:cNvSpPr>
          <p:nvPr/>
        </p:nvSpPr>
        <p:spPr bwMode="auto">
          <a:xfrm>
            <a:off x="1143000" y="55276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72" name="Text Box 68"/>
          <p:cNvSpPr txBox="1">
            <a:spLocks noChangeArrowheads="1"/>
          </p:cNvSpPr>
          <p:nvPr/>
        </p:nvSpPr>
        <p:spPr bwMode="auto">
          <a:xfrm>
            <a:off x="1584325" y="5645150"/>
            <a:ext cx="1755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</a:t>
            </a:r>
          </a:p>
        </p:txBody>
      </p:sp>
      <p:sp>
        <p:nvSpPr>
          <p:cNvPr id="47173" name="Text Box 69"/>
          <p:cNvSpPr txBox="1">
            <a:spLocks noChangeArrowheads="1"/>
          </p:cNvSpPr>
          <p:nvPr/>
        </p:nvSpPr>
        <p:spPr bwMode="auto">
          <a:xfrm>
            <a:off x="3352800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7174" name="Text Box 70"/>
          <p:cNvSpPr txBox="1">
            <a:spLocks noChangeArrowheads="1"/>
          </p:cNvSpPr>
          <p:nvPr/>
        </p:nvSpPr>
        <p:spPr bwMode="auto">
          <a:xfrm>
            <a:off x="4022725" y="564515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47175" name="Text Box 71"/>
          <p:cNvSpPr txBox="1">
            <a:spLocks noChangeArrowheads="1"/>
          </p:cNvSpPr>
          <p:nvPr/>
        </p:nvSpPr>
        <p:spPr bwMode="auto">
          <a:xfrm>
            <a:off x="4556125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346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815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6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6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6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6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6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7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7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7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7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7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7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7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817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818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818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0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8191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2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3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4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819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8196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7" name="Text Box 69"/>
          <p:cNvSpPr txBox="1">
            <a:spLocks noChangeArrowheads="1"/>
          </p:cNvSpPr>
          <p:nvPr/>
        </p:nvSpPr>
        <p:spPr bwMode="auto">
          <a:xfrm>
            <a:off x="898525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8198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7705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   , so the new value</a:t>
            </a:r>
          </a:p>
          <a:p>
            <a:r>
              <a:rPr lang="en-US"/>
              <a:t>is –2 + (-8)</a:t>
            </a:r>
          </a:p>
        </p:txBody>
      </p:sp>
      <p:sp>
        <p:nvSpPr>
          <p:cNvPr id="48199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8200" name="Text Box 72"/>
          <p:cNvSpPr txBox="1">
            <a:spLocks noChangeArrowheads="1"/>
          </p:cNvSpPr>
          <p:nvPr/>
        </p:nvSpPr>
        <p:spPr bwMode="auto">
          <a:xfrm>
            <a:off x="4572000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P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007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917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8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8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8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8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18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18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9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9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9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9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20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20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20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920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920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920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4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921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6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7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8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9219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9220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1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49222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–16 + (-8)</a:t>
            </a:r>
          </a:p>
        </p:txBody>
      </p:sp>
      <p:sp>
        <p:nvSpPr>
          <p:cNvPr id="49223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9224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5" name="Text Box 73"/>
          <p:cNvSpPr txBox="1">
            <a:spLocks noChangeArrowheads="1"/>
          </p:cNvSpPr>
          <p:nvPr/>
        </p:nvSpPr>
        <p:spPr bwMode="auto">
          <a:xfrm>
            <a:off x="46482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HE</a:t>
            </a:r>
          </a:p>
          <a:p>
            <a:r>
              <a:rPr lang="en-US" dirty="0">
                <a:latin typeface="Courier New" pitchFamily="49" charset="0"/>
              </a:rPr>
              <a:t>--</a:t>
            </a:r>
          </a:p>
        </p:txBody>
      </p:sp>
      <p:sp>
        <p:nvSpPr>
          <p:cNvPr id="49226" name="Text Box 74"/>
          <p:cNvSpPr txBox="1">
            <a:spLocks noChangeArrowheads="1"/>
          </p:cNvSpPr>
          <p:nvPr/>
        </p:nvSpPr>
        <p:spPr bwMode="auto">
          <a:xfrm>
            <a:off x="2779713" y="12192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1108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019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0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0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0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1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1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2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2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2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2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2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22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022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022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8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5023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0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1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2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50243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0244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5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0246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–8 + (-1)</a:t>
            </a:r>
          </a:p>
        </p:txBody>
      </p:sp>
      <p:sp>
        <p:nvSpPr>
          <p:cNvPr id="50247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50248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9" name="Text Box 73"/>
          <p:cNvSpPr txBox="1">
            <a:spLocks noChangeArrowheads="1"/>
          </p:cNvSpPr>
          <p:nvPr/>
        </p:nvSpPr>
        <p:spPr bwMode="auto">
          <a:xfrm>
            <a:off x="4738687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-</a:t>
            </a:r>
          </a:p>
        </p:txBody>
      </p:sp>
      <p:sp>
        <p:nvSpPr>
          <p:cNvPr id="50250" name="Text Box 74"/>
          <p:cNvSpPr txBox="1">
            <a:spLocks noChangeArrowheads="1"/>
          </p:cNvSpPr>
          <p:nvPr/>
        </p:nvSpPr>
        <p:spPr bwMode="auto">
          <a:xfrm>
            <a:off x="2895600" y="14478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50251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52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-9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6275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3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3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3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3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4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4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4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4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4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4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5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125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25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125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3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4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1266" name="Text Box 69"/>
          <p:cNvSpPr txBox="1">
            <a:spLocks noChangeArrowheads="1"/>
          </p:cNvSpPr>
          <p:nvPr/>
        </p:nvSpPr>
        <p:spPr bwMode="auto">
          <a:xfrm>
            <a:off x="12033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1267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8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400"/>
          </a:p>
        </p:txBody>
      </p:sp>
      <p:sp>
        <p:nvSpPr>
          <p:cNvPr id="51269" name="Text Box 77"/>
          <p:cNvSpPr txBox="1">
            <a:spLocks noChangeArrowheads="1"/>
          </p:cNvSpPr>
          <p:nvPr/>
        </p:nvSpPr>
        <p:spPr bwMode="auto">
          <a:xfrm>
            <a:off x="28051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-9</a:t>
            </a:r>
          </a:p>
        </p:txBody>
      </p:sp>
      <p:sp>
        <p:nvSpPr>
          <p:cNvPr id="51270" name="Text Box 78"/>
          <p:cNvSpPr txBox="1">
            <a:spLocks noChangeArrowheads="1"/>
          </p:cNvSpPr>
          <p:nvPr/>
        </p:nvSpPr>
        <p:spPr bwMode="auto">
          <a:xfrm>
            <a:off x="685800" y="5715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</a:t>
            </a:r>
          </a:p>
        </p:txBody>
      </p:sp>
      <p:sp>
        <p:nvSpPr>
          <p:cNvPr id="51271" name="Text Box 79"/>
          <p:cNvSpPr txBox="1">
            <a:spLocks noChangeArrowheads="1"/>
          </p:cNvSpPr>
          <p:nvPr/>
        </p:nvSpPr>
        <p:spPr bwMode="auto">
          <a:xfrm>
            <a:off x="1855788" y="5715000"/>
            <a:ext cx="183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 </a:t>
            </a:r>
          </a:p>
        </p:txBody>
      </p:sp>
      <p:sp>
        <p:nvSpPr>
          <p:cNvPr id="51272" name="Text Box 80"/>
          <p:cNvSpPr txBox="1">
            <a:spLocks noChangeArrowheads="1"/>
          </p:cNvSpPr>
          <p:nvPr/>
        </p:nvSpPr>
        <p:spPr bwMode="auto">
          <a:xfrm>
            <a:off x="36417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51273" name="Rectangle 81"/>
          <p:cNvSpPr>
            <a:spLocks noChangeArrowheads="1"/>
          </p:cNvSpPr>
          <p:nvPr/>
        </p:nvSpPr>
        <p:spPr bwMode="auto">
          <a:xfrm>
            <a:off x="4210050" y="57912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51274" name="Text Box 82"/>
          <p:cNvSpPr txBox="1">
            <a:spLocks noChangeArrowheads="1"/>
          </p:cNvSpPr>
          <p:nvPr/>
        </p:nvSpPr>
        <p:spPr bwMode="auto">
          <a:xfrm>
            <a:off x="4754563" y="56388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51275" name="Text Box 84"/>
          <p:cNvSpPr txBox="1">
            <a:spLocks noChangeArrowheads="1"/>
          </p:cNvSpPr>
          <p:nvPr/>
        </p:nvSpPr>
        <p:spPr bwMode="auto">
          <a:xfrm>
            <a:off x="1355725" y="4994275"/>
            <a:ext cx="425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we have to align “HE” and “P”</a:t>
            </a: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8880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457200" y="762000"/>
          <a:ext cx="7999413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Bitmap Image" r:id="rId4" imgW="8000000" imgH="4915586" progId="PBrush">
                  <p:embed/>
                </p:oleObj>
              </mc:Choice>
              <mc:Fallback>
                <p:oleObj name="Bitmap Image" r:id="rId4" imgW="8000000" imgH="4915586" progId="PBrush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762000"/>
                        <a:ext cx="7999413" cy="491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41325" y="41275"/>
            <a:ext cx="38616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The completed matrix (from the book)</a:t>
            </a:r>
          </a:p>
        </p:txBody>
      </p:sp>
    </p:spTree>
    <p:extLst>
      <p:ext uri="{BB962C8B-B14F-4D97-AF65-F5344CB8AC3E}">
        <p14:creationId xmlns:p14="http://schemas.microsoft.com/office/powerpoint/2010/main" val="2775092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57400" y="8382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80209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33400"/>
            <a:ext cx="689092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define p(</a:t>
            </a:r>
            <a:r>
              <a:rPr lang="en-US" dirty="0" err="1"/>
              <a:t>sequence|random</a:t>
            </a:r>
            <a:r>
              <a:rPr lang="en-US" dirty="0"/>
              <a:t> model).</a:t>
            </a:r>
          </a:p>
          <a:p>
            <a:endParaRPr lang="en-US" dirty="0"/>
          </a:p>
          <a:p>
            <a:r>
              <a:rPr lang="en-US" dirty="0"/>
              <a:t>Given a particular die, what is the probability of observing a sequence…</a:t>
            </a:r>
          </a:p>
          <a:p>
            <a:endParaRPr lang="en-US" dirty="0"/>
          </a:p>
          <a:p>
            <a:r>
              <a:rPr lang="en-US" dirty="0"/>
              <a:t>For DNA, if we have a fair die:</a:t>
            </a:r>
          </a:p>
          <a:p>
            <a:endParaRPr lang="en-US" dirty="0"/>
          </a:p>
          <a:p>
            <a:r>
              <a:rPr lang="en-US" dirty="0"/>
              <a:t>	p(A) = p(C) = p(G) = p(T) = 0.25</a:t>
            </a:r>
          </a:p>
          <a:p>
            <a:endParaRPr lang="en-US" dirty="0"/>
          </a:p>
          <a:p>
            <a:r>
              <a:rPr lang="en-US" dirty="0"/>
              <a:t>Then the p(“A”,”C”| “fair die model” ) = </a:t>
            </a:r>
          </a:p>
          <a:p>
            <a:r>
              <a:rPr lang="en-US" dirty="0"/>
              <a:t>	The probability we would observe and A and a C = </a:t>
            </a:r>
          </a:p>
          <a:p>
            <a:r>
              <a:rPr lang="en-US" dirty="0"/>
              <a:t>		0.25 * 0.25 = 0.0625</a:t>
            </a:r>
          </a:p>
          <a:p>
            <a:endParaRPr lang="en-US" dirty="0"/>
          </a:p>
          <a:p>
            <a:r>
              <a:rPr lang="en-US" dirty="0"/>
              <a:t>For proteins, if we have a fair die.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p(A) = p(C) = p(D) …. p(Y) = 0.05</a:t>
            </a:r>
          </a:p>
          <a:p>
            <a:endParaRPr lang="en-US" dirty="0"/>
          </a:p>
          <a:p>
            <a:r>
              <a:rPr lang="en-US" dirty="0"/>
              <a:t>Then the p(“A”,”Y” | “fair die model” ) =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0.05 * 0.05 = 0.0025</a:t>
            </a:r>
          </a:p>
        </p:txBody>
      </p:sp>
    </p:spTree>
    <p:extLst>
      <p:ext uri="{BB962C8B-B14F-4D97-AF65-F5344CB8AC3E}">
        <p14:creationId xmlns:p14="http://schemas.microsoft.com/office/powerpoint/2010/main" val="12665811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533400" y="422275"/>
            <a:ext cx="822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often much more useful than global alignment.</a:t>
            </a:r>
          </a:p>
          <a:p>
            <a:r>
              <a:rPr lang="en-US"/>
              <a:t>There is usually very little reason to think that 2 sequences will</a:t>
            </a:r>
          </a:p>
          <a:p>
            <a:r>
              <a:rPr lang="en-US"/>
              <a:t>be related across their entire length….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533400" y="1828800"/>
            <a:ext cx="8623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a pretty trivial modification to global alignment…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914400" y="3124200"/>
          <a:ext cx="708660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9" name="Bitmap Image" r:id="rId4" imgW="9266667" imgH="3467584" progId="PBrush">
                  <p:embed/>
                </p:oleObj>
              </mc:Choice>
              <mc:Fallback>
                <p:oleObj name="Bitmap Image" r:id="rId4" imgW="9266667" imgH="3467584" progId="PBrush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708660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50925" y="2555875"/>
            <a:ext cx="391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Smith-Waterman algorithm….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93725" y="5908675"/>
            <a:ext cx="4849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 favorite algorithm in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1762245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609600" y="914400"/>
          <a:ext cx="7315200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3" name="Bitmap Image" r:id="rId4" imgW="11088648" imgH="6725589" progId="PBrush">
                  <p:embed/>
                </p:oleObj>
              </mc:Choice>
              <mc:Fallback>
                <p:oleObj name="Bitmap Image" r:id="rId4" imgW="11088648" imgH="6725589" progId="PBrush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7315200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2725" y="76200"/>
            <a:ext cx="8156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with the highest score rather than the lower-right corner.</a:t>
            </a:r>
          </a:p>
          <a:p>
            <a:r>
              <a:rPr lang="en-US"/>
              <a:t>We end with a 0 rather than the left-hand corner.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69925" y="5654675"/>
            <a:ext cx="7318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always is always relative to a threshold…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44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593725" y="269875"/>
            <a:ext cx="79470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 Waterman is very slow O(N*M)….</a:t>
            </a:r>
          </a:p>
          <a:p>
            <a:endParaRPr lang="en-US"/>
          </a:p>
          <a:p>
            <a:r>
              <a:rPr lang="en-US"/>
              <a:t>If there is a database of X sequences, a search of the database is</a:t>
            </a:r>
          </a:p>
          <a:p>
            <a:r>
              <a:rPr lang="en-US"/>
              <a:t>O(X*N*M) where N is the query length and M is the average</a:t>
            </a:r>
          </a:p>
          <a:p>
            <a:r>
              <a:rPr lang="en-US"/>
              <a:t>length of the sequence in the database.</a:t>
            </a:r>
          </a:p>
          <a:p>
            <a:endParaRPr lang="en-US"/>
          </a:p>
          <a:p>
            <a:r>
              <a:rPr lang="en-US"/>
              <a:t>Much too slow to search a database of genomic scale…</a:t>
            </a:r>
          </a:p>
        </p:txBody>
      </p:sp>
    </p:spTree>
    <p:extLst>
      <p:ext uri="{BB962C8B-B14F-4D97-AF65-F5344CB8AC3E}">
        <p14:creationId xmlns:p14="http://schemas.microsoft.com/office/powerpoint/2010/main" val="1603665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828800" y="11430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 err="1"/>
              <a:t>Makrov</a:t>
            </a:r>
            <a:r>
              <a:rPr lang="en-US" dirty="0"/>
              <a:t> Chains</a:t>
            </a:r>
          </a:p>
        </p:txBody>
      </p:sp>
    </p:spTree>
    <p:extLst>
      <p:ext uri="{BB962C8B-B14F-4D97-AF65-F5344CB8AC3E}">
        <p14:creationId xmlns:p14="http://schemas.microsoft.com/office/powerpoint/2010/main" val="2921328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792163" y="838200"/>
          <a:ext cx="7361237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Bitmap Image" r:id="rId4" imgW="7361905" imgH="2542857" progId="Paint.Picture">
                  <p:embed/>
                </p:oleObj>
              </mc:Choice>
              <mc:Fallback>
                <p:oleObj name="Bitmap Image" r:id="rId4" imgW="7361905" imgH="2542857" progId="Paint.Picture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838200"/>
                        <a:ext cx="7361237" cy="254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Line 5"/>
          <p:cNvSpPr>
            <a:spLocks noChangeShapeType="1"/>
          </p:cNvSpPr>
          <p:nvPr/>
        </p:nvSpPr>
        <p:spPr bwMode="auto">
          <a:xfrm>
            <a:off x="228600" y="2286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609600" y="3657600"/>
            <a:ext cx="80486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Markov chains have no memory.  “Future states are independent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of the past states”.</a:t>
            </a: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593725" y="4613275"/>
            <a:ext cx="7766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Markov chains at each time instant can change from one state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to another state (or remain the same) with given probabilities..</a:t>
            </a:r>
          </a:p>
        </p:txBody>
      </p:sp>
    </p:spTree>
    <p:extLst>
      <p:ext uri="{BB962C8B-B14F-4D97-AF65-F5344CB8AC3E}">
        <p14:creationId xmlns:p14="http://schemas.microsoft.com/office/powerpoint/2010/main" val="15746463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685800" y="-76200"/>
            <a:ext cx="744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Consider a simple model for DNA dinucleotide frequencies</a:t>
            </a:r>
          </a:p>
        </p:txBody>
      </p:sp>
      <p:graphicFrame>
        <p:nvGraphicFramePr>
          <p:cNvPr id="8195" name="Object 2"/>
          <p:cNvGraphicFramePr>
            <a:graphicFrameLocks noChangeAspect="1"/>
          </p:cNvGraphicFramePr>
          <p:nvPr/>
        </p:nvGraphicFramePr>
        <p:xfrm>
          <a:off x="1476375" y="276225"/>
          <a:ext cx="5838825" cy="421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Bitmap Image" r:id="rId4" imgW="5838095" imgH="4219048" progId="Paint.Picture">
                  <p:embed/>
                </p:oleObj>
              </mc:Choice>
              <mc:Fallback>
                <p:oleObj name="Bitmap Image" r:id="rId4" imgW="5838095" imgH="4219048" progId="Paint.Picture">
                  <p:embed/>
                  <p:pic>
                    <p:nvPicPr>
                      <p:cNvPr id="819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76225"/>
                        <a:ext cx="5838825" cy="421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143000" y="4462463"/>
            <a:ext cx="62484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 probability of moving from state s to t does not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depend on the previous history of where you’ve been.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(No memory)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br>
              <a:rPr lang="en-US" altLang="en-US" sz="1800"/>
            </a:br>
            <a:r>
              <a:rPr lang="en-US" altLang="en-US" sz="1800"/>
              <a:t>So if you are in “A”, there is a certain probability of staying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“A” or moving to “C”, “G” or “T” but that does not depend in this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model on the previous sequence.</a:t>
            </a:r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990600" y="4343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74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209800" y="677863"/>
          <a:ext cx="6781800" cy="602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Bitmap Image" r:id="rId4" imgW="5819048" imgH="5172797" progId="Paint.Picture">
                  <p:embed/>
                </p:oleObj>
              </mc:Choice>
              <mc:Fallback>
                <p:oleObj name="Bitmap Image" r:id="rId4" imgW="5819048" imgH="5172797" progId="Paint.Picture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677863"/>
                        <a:ext cx="6781800" cy="602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669925" y="0"/>
            <a:ext cx="5740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This lack of memory means you can write the probability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having moved through a particular set of states very easily!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2438400" y="51816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52400" y="1263650"/>
            <a:ext cx="2362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a</a:t>
            </a:r>
            <a:r>
              <a:rPr lang="en-US" altLang="en-US" sz="1800" baseline="-25000">
                <a:solidFill>
                  <a:srgbClr val="FF0000"/>
                </a:solidFill>
              </a:rPr>
              <a:t>st</a:t>
            </a:r>
            <a:r>
              <a:rPr lang="en-US" altLang="en-US" sz="1800">
                <a:solidFill>
                  <a:srgbClr val="FF0000"/>
                </a:solidFill>
              </a:rPr>
              <a:t> is the prob.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moving from state s to t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28600" y="2360613"/>
            <a:ext cx="2286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P(X) is the probability of  traversing all states X</a:t>
            </a:r>
            <a:r>
              <a:rPr lang="en-US" altLang="en-US" sz="1800" baseline="-25000">
                <a:solidFill>
                  <a:srgbClr val="FF0000"/>
                </a:solidFill>
              </a:rPr>
              <a:t>1</a:t>
            </a:r>
            <a:r>
              <a:rPr lang="en-US" altLang="en-US" sz="1800">
                <a:solidFill>
                  <a:srgbClr val="FF0000"/>
                </a:solidFill>
              </a:rPr>
              <a:t> to X</a:t>
            </a:r>
            <a:r>
              <a:rPr lang="en-US" altLang="en-US" sz="1800" baseline="-2500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52400" y="4648200"/>
            <a:ext cx="2209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Just the probability of the first state multiplied by every state transition </a:t>
            </a:r>
          </a:p>
        </p:txBody>
      </p:sp>
    </p:spTree>
    <p:extLst>
      <p:ext uri="{BB962C8B-B14F-4D97-AF65-F5344CB8AC3E}">
        <p14:creationId xmlns:p14="http://schemas.microsoft.com/office/powerpoint/2010/main" val="1112508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746125" y="346075"/>
            <a:ext cx="5732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same math shows up on the Wiki page…</a:t>
            </a:r>
          </a:p>
        </p:txBody>
      </p:sp>
      <p:graphicFrame>
        <p:nvGraphicFramePr>
          <p:cNvPr id="12291" name="Object 2"/>
          <p:cNvGraphicFramePr>
            <a:graphicFrameLocks noChangeAspect="1"/>
          </p:cNvGraphicFramePr>
          <p:nvPr/>
        </p:nvGraphicFramePr>
        <p:xfrm>
          <a:off x="685800" y="1295400"/>
          <a:ext cx="80772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Bitmap Image" r:id="rId4" imgW="6230220" imgH="1724266" progId="Paint.Picture">
                  <p:embed/>
                </p:oleObj>
              </mc:Choice>
              <mc:Fallback>
                <p:oleObj name="Bitmap Image" r:id="rId4" imgW="6230220" imgH="1724266" progId="Paint.Picture">
                  <p:embed/>
                  <p:pic>
                    <p:nvPicPr>
                      <p:cNvPr id="122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80772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9782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974725" y="228600"/>
            <a:ext cx="594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simple markov chain to score CpG islands…</a:t>
            </a:r>
          </a:p>
        </p:txBody>
      </p:sp>
      <p:graphicFrame>
        <p:nvGraphicFramePr>
          <p:cNvPr id="14339" name="Object 2"/>
          <p:cNvGraphicFramePr>
            <a:graphicFrameLocks noChangeAspect="1"/>
          </p:cNvGraphicFramePr>
          <p:nvPr/>
        </p:nvGraphicFramePr>
        <p:xfrm>
          <a:off x="1143000" y="877888"/>
          <a:ext cx="6324600" cy="430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Bitmap Image" r:id="rId4" imgW="5934903" imgH="4038095" progId="Paint.Picture">
                  <p:embed/>
                </p:oleObj>
              </mc:Choice>
              <mc:Fallback>
                <p:oleObj name="Bitmap Image" r:id="rId4" imgW="5934903" imgH="4038095" progId="Paint.Picture">
                  <p:embed/>
                  <p:pic>
                    <p:nvPicPr>
                      <p:cNvPr id="1433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77888"/>
                        <a:ext cx="6324600" cy="430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669925" y="5153025"/>
            <a:ext cx="68389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CG s can be methylated…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But this methylation is suppressed near active genes…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5334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88925" y="3851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1</a:t>
            </a: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533400" y="46069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288925" y="4343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2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517525" y="6019800"/>
            <a:ext cx="6456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1 is addressed by Markov chains.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2 is addressed by 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1005334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517525" y="269875"/>
            <a:ext cx="84407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1:  Given a short stretch of genomic sequence, how would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decide if it comes from a CpG island or not?</a:t>
            </a:r>
          </a:p>
        </p:txBody>
      </p:sp>
      <p:graphicFrame>
        <p:nvGraphicFramePr>
          <p:cNvPr id="16387" name="Object 2"/>
          <p:cNvGraphicFramePr>
            <a:graphicFrameLocks noChangeAspect="1"/>
          </p:cNvGraphicFramePr>
          <p:nvPr/>
        </p:nvGraphicFramePr>
        <p:xfrm>
          <a:off x="1295400" y="1143000"/>
          <a:ext cx="6122988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Bitmap Image" r:id="rId4" imgW="8590476" imgH="4990476" progId="Paint.Picture">
                  <p:embed/>
                </p:oleObj>
              </mc:Choice>
              <mc:Fallback>
                <p:oleObj name="Bitmap Image" r:id="rId4" imgW="8590476" imgH="4990476" progId="Paint.Picture">
                  <p:embed/>
                  <p:pic>
                    <p:nvPicPr>
                      <p:cNvPr id="1638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43000"/>
                        <a:ext cx="6122988" cy="355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517525" y="4800600"/>
            <a:ext cx="83248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Here is our model.  We have added an explicit begin and end state.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This means that we have some expectation about how long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 that we are looking at will be because there is some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probability with each transition that we will transition to the end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state.</a:t>
            </a:r>
          </a:p>
        </p:txBody>
      </p:sp>
    </p:spTree>
    <p:extLst>
      <p:ext uri="{BB962C8B-B14F-4D97-AF65-F5344CB8AC3E}">
        <p14:creationId xmlns:p14="http://schemas.microsoft.com/office/powerpoint/2010/main" val="201118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02275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can make more realistic models.</a:t>
            </a:r>
          </a:p>
          <a:p>
            <a:r>
              <a:rPr lang="en-US" dirty="0"/>
              <a:t>Instead of a “fair” die, consider a die that has the same frequencies as all </a:t>
            </a:r>
          </a:p>
          <a:p>
            <a:r>
              <a:rPr lang="en-US" dirty="0"/>
              <a:t>amino acids in a protein.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770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88925" y="-60325"/>
            <a:ext cx="86883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Like almost everything else in this book, we need to define a training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set…</a:t>
            </a:r>
          </a:p>
        </p:txBody>
      </p:sp>
      <p:graphicFrame>
        <p:nvGraphicFramePr>
          <p:cNvPr id="18435" name="Object 2"/>
          <p:cNvGraphicFramePr>
            <a:graphicFrameLocks noChangeAspect="1"/>
          </p:cNvGraphicFramePr>
          <p:nvPr/>
        </p:nvGraphicFramePr>
        <p:xfrm>
          <a:off x="1524000" y="415925"/>
          <a:ext cx="5867400" cy="537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Bitmap Image" r:id="rId4" imgW="7763959" imgH="7114286" progId="Paint.Picture">
                  <p:embed/>
                </p:oleObj>
              </mc:Choice>
              <mc:Fallback>
                <p:oleObj name="Bitmap Image" r:id="rId4" imgW="7763959" imgH="7114286" progId="Paint.Picture">
                  <p:embed/>
                  <p:pic>
                    <p:nvPicPr>
                      <p:cNvPr id="184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15925"/>
                        <a:ext cx="5867400" cy="537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365125" y="5867400"/>
            <a:ext cx="8159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They take 60,000 nucleotides in which 48 CpG islands have been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identified.  Then they count the frequency of each dinucleotide.</a:t>
            </a:r>
          </a:p>
        </p:txBody>
      </p:sp>
    </p:spTree>
    <p:extLst>
      <p:ext uri="{BB962C8B-B14F-4D97-AF65-F5344CB8AC3E}">
        <p14:creationId xmlns:p14="http://schemas.microsoft.com/office/powerpoint/2010/main" val="3858740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746125" y="193675"/>
            <a:ext cx="715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next part should look pretty familiar from Chapter 2.</a:t>
            </a:r>
          </a:p>
        </p:txBody>
      </p:sp>
      <p:graphicFrame>
        <p:nvGraphicFramePr>
          <p:cNvPr id="20483" name="Object 2"/>
          <p:cNvGraphicFramePr>
            <a:graphicFrameLocks noChangeAspect="1"/>
          </p:cNvGraphicFramePr>
          <p:nvPr/>
        </p:nvGraphicFramePr>
        <p:xfrm>
          <a:off x="762000" y="914400"/>
          <a:ext cx="7391400" cy="467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" name="Bitmap Image" r:id="rId4" imgW="6601746" imgH="4172532" progId="Paint.Picture">
                  <p:embed/>
                </p:oleObj>
              </mc:Choice>
              <mc:Fallback>
                <p:oleObj name="Bitmap Image" r:id="rId4" imgW="6601746" imgH="4172532" progId="Paint.Picture">
                  <p:embed/>
                  <p:pic>
                    <p:nvPicPr>
                      <p:cNvPr id="2048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914400"/>
                        <a:ext cx="7391400" cy="467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6200" y="5654675"/>
            <a:ext cx="89011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make a “substitution matrix” for our dinucletoide frequencies.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first nucleotide, what is the probability of seeing a second one?</a:t>
            </a:r>
          </a:p>
        </p:txBody>
      </p:sp>
    </p:spTree>
    <p:extLst>
      <p:ext uri="{BB962C8B-B14F-4D97-AF65-F5344CB8AC3E}">
        <p14:creationId xmlns:p14="http://schemas.microsoft.com/office/powerpoint/2010/main" val="9675936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990600" y="800100"/>
          <a:ext cx="6288088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Bitmap Image" r:id="rId4" imgW="6287378" imgH="2324424" progId="Paint.Picture">
                  <p:embed/>
                </p:oleObj>
              </mc:Choice>
              <mc:Fallback>
                <p:oleObj name="Bitmap Image" r:id="rId4" imgW="6287378" imgH="2324424" progId="Paint.Picture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800100"/>
                        <a:ext cx="6288088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743075" y="3168650"/>
          <a:ext cx="5572125" cy="361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9" name="Bitmap Image" r:id="rId6" imgW="6725589" imgH="4361905" progId="Paint.Picture">
                  <p:embed/>
                </p:oleObj>
              </mc:Choice>
              <mc:Fallback>
                <p:oleObj name="Bitmap Image" r:id="rId6" imgW="6725589" imgH="4361905" progId="Paint.Picture">
                  <p:embed/>
                  <p:pic>
                    <p:nvPicPr>
                      <p:cNvPr id="22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3168650"/>
                        <a:ext cx="5572125" cy="361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12725" y="-76200"/>
            <a:ext cx="7607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16 parameter model does a reasonable job of describing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data from which it is derived…</a:t>
            </a:r>
          </a:p>
        </p:txBody>
      </p:sp>
    </p:spTree>
    <p:extLst>
      <p:ext uri="{BB962C8B-B14F-4D97-AF65-F5344CB8AC3E}">
        <p14:creationId xmlns:p14="http://schemas.microsoft.com/office/powerpoint/2010/main" val="1615059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69925" y="609600"/>
            <a:ext cx="1841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365125" y="-76200"/>
            <a:ext cx="7531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most lucrative algorithm in history is a Markov chain…</a:t>
            </a: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/>
        </p:nvGraphicFramePr>
        <p:xfrm>
          <a:off x="685800" y="381000"/>
          <a:ext cx="76200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name="Bitmap Image" r:id="rId4" imgW="7504762" imgH="2076740" progId="Paint.Picture">
                  <p:embed/>
                </p:oleObj>
              </mc:Choice>
              <mc:Fallback>
                <p:oleObj name="Bitmap Image" r:id="rId4" imgW="7504762" imgH="2076740" progId="Paint.Picture">
                  <p:embed/>
                  <p:pic>
                    <p:nvPicPr>
                      <p:cNvPr id="2458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81000"/>
                        <a:ext cx="7620000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152400" y="2590800"/>
            <a:ext cx="44958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“states” are web pages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transitions between them are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links from web page to web page.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Use the Markov chain to calculate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probability that a person clicking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on random links would be directed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to a given web page…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Those web pages with many links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by other pages with many links are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ranked higher by Google</a:t>
            </a:r>
          </a:p>
        </p:txBody>
      </p:sp>
      <p:graphicFrame>
        <p:nvGraphicFramePr>
          <p:cNvPr id="24582" name="Object 3"/>
          <p:cNvGraphicFramePr>
            <a:graphicFrameLocks noChangeAspect="1"/>
          </p:cNvGraphicFramePr>
          <p:nvPr/>
        </p:nvGraphicFramePr>
        <p:xfrm>
          <a:off x="4876800" y="2759075"/>
          <a:ext cx="3571875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Bitmap Image" r:id="rId6" imgW="3572374" imgH="3467584" progId="Paint.Picture">
                  <p:embed/>
                </p:oleObj>
              </mc:Choice>
              <mc:Fallback>
                <p:oleObj name="Bitmap Image" r:id="rId6" imgW="3572374" imgH="3467584" progId="Paint.Picture">
                  <p:embed/>
                  <p:pic>
                    <p:nvPicPr>
                      <p:cNvPr id="2458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759075"/>
                        <a:ext cx="3571875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Rectangle 8"/>
          <p:cNvSpPr>
            <a:spLocks noChangeArrowheads="1"/>
          </p:cNvSpPr>
          <p:nvPr/>
        </p:nvSpPr>
        <p:spPr bwMode="auto">
          <a:xfrm>
            <a:off x="381000" y="-76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3168399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306513" y="668338"/>
          <a:ext cx="6389687" cy="603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Bitmap Image" r:id="rId4" imgW="6533333" imgH="6171429" progId="Paint.Picture">
                  <p:embed/>
                </p:oleObj>
              </mc:Choice>
              <mc:Fallback>
                <p:oleObj name="Bitmap Image" r:id="rId4" imgW="6533333" imgH="6171429" progId="Paint.Picture">
                  <p:embed/>
                  <p:pic>
                    <p:nvPicPr>
                      <p:cNvPr id="266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668338"/>
                        <a:ext cx="6389687" cy="603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65125" y="41275"/>
            <a:ext cx="730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Pretty much anything can be modeled with Markov chains</a:t>
            </a:r>
          </a:p>
        </p:txBody>
      </p:sp>
    </p:spTree>
    <p:extLst>
      <p:ext uri="{BB962C8B-B14F-4D97-AF65-F5344CB8AC3E}">
        <p14:creationId xmlns:p14="http://schemas.microsoft.com/office/powerpoint/2010/main" val="16250988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228600" y="-76200"/>
            <a:ext cx="89519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Next, we want to think about the second question…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long piece of sequence, how would we find the CpG islands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it, if there are any?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could take our scoring scheme and apply it to the genome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With a given window size (say 100 base pairs)</a:t>
            </a:r>
          </a:p>
        </p:txBody>
      </p:sp>
      <p:sp>
        <p:nvSpPr>
          <p:cNvPr id="28675" name="Text Box 5"/>
          <p:cNvSpPr txBox="1">
            <a:spLocks noChangeArrowheads="1"/>
          </p:cNvSpPr>
          <p:nvPr/>
        </p:nvSpPr>
        <p:spPr bwMode="auto">
          <a:xfrm>
            <a:off x="206375" y="6019800"/>
            <a:ext cx="85566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A reasonable approach, but there is a potentially more powerful alternative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0"/>
            <a:ext cx="55626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146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669925" y="76200"/>
            <a:ext cx="426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hidden Markov Model (HMM)</a:t>
            </a:r>
          </a:p>
        </p:txBody>
      </p:sp>
      <p:graphicFrame>
        <p:nvGraphicFramePr>
          <p:cNvPr id="30723" name="Object 2"/>
          <p:cNvGraphicFramePr>
            <a:graphicFrameLocks noChangeAspect="1"/>
          </p:cNvGraphicFramePr>
          <p:nvPr/>
        </p:nvGraphicFramePr>
        <p:xfrm>
          <a:off x="1219200" y="533400"/>
          <a:ext cx="66944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2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307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33400"/>
                        <a:ext cx="66944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33400" y="4419600"/>
            <a:ext cx="764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Many parameters (there are 32 parameters not drawn here)…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517525" y="4876800"/>
            <a:ext cx="80819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we wish to know the states that generated that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sequence.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50850" y="5791200"/>
            <a:ext cx="7931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The states are </a:t>
            </a:r>
            <a:r>
              <a:rPr lang="en-US" altLang="en-US" sz="2200">
                <a:solidFill>
                  <a:srgbClr val="FF0000"/>
                </a:solidFill>
              </a:rPr>
              <a:t>hidden</a:t>
            </a:r>
            <a:r>
              <a:rPr lang="en-US" altLang="en-US" sz="2200"/>
              <a:t>.  We observe symbols. We then </a:t>
            </a:r>
            <a:r>
              <a:rPr lang="en-US" altLang="en-US" sz="2200">
                <a:solidFill>
                  <a:srgbClr val="FF0000"/>
                </a:solidFill>
              </a:rPr>
              <a:t>infer </a:t>
            </a:r>
            <a:r>
              <a:rPr lang="en-US" altLang="en-US" sz="2200"/>
              <a:t>the states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that are most likely to have </a:t>
            </a:r>
            <a:r>
              <a:rPr lang="en-US" altLang="en-US" sz="2200">
                <a:solidFill>
                  <a:srgbClr val="FF0000"/>
                </a:solidFill>
              </a:rPr>
              <a:t>emitted</a:t>
            </a:r>
            <a:r>
              <a:rPr lang="en-US" altLang="en-US" sz="2200"/>
              <a:t> the observed symbols.</a:t>
            </a:r>
            <a:endParaRPr lang="en-US" alt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28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219200" y="76200"/>
          <a:ext cx="66944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76200"/>
                        <a:ext cx="66944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898525" y="3810000"/>
            <a:ext cx="35702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this model A+,A- emit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C+,C- emit 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G+,G- emit 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T+,T- emit T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98525" y="5362575"/>
            <a:ext cx="7505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the challenge is to find whether we are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+ or – states.</a:t>
            </a:r>
          </a:p>
        </p:txBody>
      </p:sp>
    </p:spTree>
    <p:extLst>
      <p:ext uri="{BB962C8B-B14F-4D97-AF65-F5344CB8AC3E}">
        <p14:creationId xmlns:p14="http://schemas.microsoft.com/office/powerpoint/2010/main" val="26403457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76200" y="762000"/>
          <a:ext cx="5332413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name="Bitmap Image" r:id="rId4" imgW="6552381" imgH="1743318" progId="Paint.Picture">
                  <p:embed/>
                </p:oleObj>
              </mc:Choice>
              <mc:Fallback>
                <p:oleObj name="Bitmap Image" r:id="rId4" imgW="6552381" imgH="1743318" progId="Paint.Picture">
                  <p:embed/>
                  <p:pic>
                    <p:nvPicPr>
                      <p:cNvPr id="348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762000"/>
                        <a:ext cx="5332413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533400" y="-60325"/>
            <a:ext cx="66690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Genscan.  A venerable gene prediction algorithm for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predicting genes in genomic DNA.   HMM.</a:t>
            </a:r>
          </a:p>
        </p:txBody>
      </p:sp>
      <p:graphicFrame>
        <p:nvGraphicFramePr>
          <p:cNvPr id="34820" name="Object 3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7" name="Bitmap Image" r:id="rId6" imgW="3552381" imgH="6257143" progId="Paint.Picture">
                  <p:embed/>
                </p:oleObj>
              </mc:Choice>
              <mc:Fallback>
                <p:oleObj name="Bitmap Image" r:id="rId6" imgW="3552381" imgH="6257143" progId="Paint.Picture">
                  <p:embed/>
                  <p:pic>
                    <p:nvPicPr>
                      <p:cNvPr id="348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4"/>
          <p:cNvGraphicFramePr>
            <a:graphicFrameLocks noChangeAspect="1"/>
          </p:cNvGraphicFramePr>
          <p:nvPr/>
        </p:nvGraphicFramePr>
        <p:xfrm>
          <a:off x="381000" y="2057400"/>
          <a:ext cx="3900488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8" name="Bitmap Image" r:id="rId8" imgW="3457143" imgH="3715269" progId="Paint.Picture">
                  <p:embed/>
                </p:oleObj>
              </mc:Choice>
              <mc:Fallback>
                <p:oleObj name="Bitmap Image" r:id="rId8" imgW="3457143" imgH="3715269" progId="Paint.Picture">
                  <p:embed/>
                  <p:pic>
                    <p:nvPicPr>
                      <p:cNvPr id="3482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57400"/>
                        <a:ext cx="3900488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17525" y="6289675"/>
            <a:ext cx="2663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(cited ~2,508 times)</a:t>
            </a:r>
          </a:p>
        </p:txBody>
      </p:sp>
    </p:spTree>
    <p:extLst>
      <p:ext uri="{BB962C8B-B14F-4D97-AF65-F5344CB8AC3E}">
        <p14:creationId xmlns:p14="http://schemas.microsoft.com/office/powerpoint/2010/main" val="2308802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Bitmap Image" r:id="rId4" imgW="3552381" imgH="6257143" progId="Paint.Picture">
                  <p:embed/>
                </p:oleObj>
              </mc:Choice>
              <mc:Fallback>
                <p:oleObj name="Bitmap Image" r:id="rId4" imgW="3552381" imgH="6257143" progId="Paint.Picture">
                  <p:embed/>
                  <p:pic>
                    <p:nvPicPr>
                      <p:cNvPr id="368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212725" y="269875"/>
            <a:ext cx="5613400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Chapter 3, we’ll learn.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what is the most probable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annotation of that sequence.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have some sequence and we would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like to construct a path of states through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some model that is the best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explanation of that sequence.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are going to apply this with very simple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2 state models.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But the math is the same no matter how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simple or complex the model…</a:t>
            </a:r>
          </a:p>
        </p:txBody>
      </p:sp>
    </p:spTree>
    <p:extLst>
      <p:ext uri="{BB962C8B-B14F-4D97-AF65-F5344CB8AC3E}">
        <p14:creationId xmlns:p14="http://schemas.microsoft.com/office/powerpoint/2010/main" val="142724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0"/>
            <a:ext cx="684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Grab some random (ion channel pore)  protein alignment off the web…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81000"/>
            <a:ext cx="55435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209800"/>
            <a:ext cx="3429000" cy="43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95444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3162300" y="0"/>
          <a:ext cx="5600700" cy="670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Bitmap Image" r:id="rId4" imgW="5266667" imgH="6304762" progId="Paint.Picture">
                  <p:embed/>
                </p:oleObj>
              </mc:Choice>
              <mc:Fallback>
                <p:oleObj name="Bitmap Image" r:id="rId4" imgW="5266667" imgH="6304762" progId="Paint.Picture">
                  <p:embed/>
                  <p:pic>
                    <p:nvPicPr>
                      <p:cNvPr id="389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0"/>
                        <a:ext cx="5600700" cy="670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24860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π is the path of states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(usually not known)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kl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 is the probability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Going from state k to l</a:t>
            </a:r>
            <a:endParaRPr lang="en-US" altLang="en-US" sz="2000">
              <a:solidFill>
                <a:srgbClr val="FF0000"/>
              </a:solidFill>
            </a:endParaRP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52400" y="2727325"/>
            <a:ext cx="2819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0 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is the initial state (and confusingly the same label for a separate end state!)</a:t>
            </a:r>
          </a:p>
        </p:txBody>
      </p:sp>
      <p:sp>
        <p:nvSpPr>
          <p:cNvPr id="38917" name="Rectangle 6"/>
          <p:cNvSpPr>
            <a:spLocks noChangeArrowheads="1"/>
          </p:cNvSpPr>
          <p:nvPr/>
        </p:nvSpPr>
        <p:spPr bwMode="auto">
          <a:xfrm>
            <a:off x="152400" y="4495800"/>
            <a:ext cx="2819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For symbol b, e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(b) is the prob. that you observe symbol b given that you are in state k</a:t>
            </a:r>
          </a:p>
        </p:txBody>
      </p:sp>
    </p:spTree>
    <p:extLst>
      <p:ext uri="{BB962C8B-B14F-4D97-AF65-F5344CB8AC3E}">
        <p14:creationId xmlns:p14="http://schemas.microsoft.com/office/powerpoint/2010/main" val="3019600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473075" y="381000"/>
          <a:ext cx="5470525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409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81000"/>
                        <a:ext cx="5470525" cy="311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152400" y="3276600"/>
            <a:ext cx="35702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this model A+,A- emit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C+,C- emit 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G+,G- emit 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T+,T- emit T</a:t>
            </a:r>
          </a:p>
        </p:txBody>
      </p:sp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274638" y="5029200"/>
            <a:ext cx="2468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=A|k</a:t>
            </a:r>
            <a:r>
              <a:rPr lang="en-US" altLang="en-US" sz="2400" baseline="-25000"/>
              <a:t>i</a:t>
            </a:r>
            <a:r>
              <a:rPr lang="en-US" altLang="en-US" sz="2400"/>
              <a:t>=A+) = 1</a:t>
            </a:r>
          </a:p>
        </p:txBody>
      </p: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76200" y="4648200"/>
            <a:ext cx="671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a given nucleotide i in the sequence we observe b</a:t>
            </a:r>
          </a:p>
        </p:txBody>
      </p:sp>
      <p:sp>
        <p:nvSpPr>
          <p:cNvPr id="40966" name="Text Box 8"/>
          <p:cNvSpPr txBox="1">
            <a:spLocks noChangeArrowheads="1"/>
          </p:cNvSpPr>
          <p:nvPr/>
        </p:nvSpPr>
        <p:spPr bwMode="auto">
          <a:xfrm>
            <a:off x="441325" y="-34925"/>
            <a:ext cx="5443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can now describe this more formally…</a:t>
            </a:r>
          </a:p>
        </p:txBody>
      </p:sp>
      <p:sp>
        <p:nvSpPr>
          <p:cNvPr id="40967" name="Text Box 9"/>
          <p:cNvSpPr txBox="1">
            <a:spLocks noChangeArrowheads="1"/>
          </p:cNvSpPr>
          <p:nvPr/>
        </p:nvSpPr>
        <p:spPr bwMode="auto">
          <a:xfrm>
            <a:off x="304800" y="5410200"/>
            <a:ext cx="2398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=A|k</a:t>
            </a:r>
            <a:r>
              <a:rPr lang="en-US" altLang="en-US" sz="2400" baseline="-25000"/>
              <a:t>i</a:t>
            </a:r>
            <a:r>
              <a:rPr lang="en-US" altLang="en-US" sz="2400"/>
              <a:t>=A-) = 1</a:t>
            </a:r>
          </a:p>
        </p:txBody>
      </p:sp>
      <p:sp>
        <p:nvSpPr>
          <p:cNvPr id="40968" name="Text Box 10"/>
          <p:cNvSpPr txBox="1">
            <a:spLocks noChangeArrowheads="1"/>
          </p:cNvSpPr>
          <p:nvPr/>
        </p:nvSpPr>
        <p:spPr bwMode="auto">
          <a:xfrm>
            <a:off x="2743200" y="5029200"/>
            <a:ext cx="2451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=C|k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69" name="Text Box 11"/>
          <p:cNvSpPr txBox="1">
            <a:spLocks noChangeArrowheads="1"/>
          </p:cNvSpPr>
          <p:nvPr/>
        </p:nvSpPr>
        <p:spPr bwMode="auto">
          <a:xfrm>
            <a:off x="2773363" y="5410200"/>
            <a:ext cx="2381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=C|k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5410200" y="5029200"/>
            <a:ext cx="246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=G|k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71" name="Text Box 13"/>
          <p:cNvSpPr txBox="1">
            <a:spLocks noChangeArrowheads="1"/>
          </p:cNvSpPr>
          <p:nvPr/>
        </p:nvSpPr>
        <p:spPr bwMode="auto">
          <a:xfrm>
            <a:off x="5440363" y="5410200"/>
            <a:ext cx="2398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=G|k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  <p:sp>
        <p:nvSpPr>
          <p:cNvPr id="40972" name="Text Box 14"/>
          <p:cNvSpPr txBox="1">
            <a:spLocks noChangeArrowheads="1"/>
          </p:cNvSpPr>
          <p:nvPr/>
        </p:nvSpPr>
        <p:spPr bwMode="auto">
          <a:xfrm>
            <a:off x="5486400" y="5867400"/>
            <a:ext cx="2433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=T|k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73" name="Text Box 15"/>
          <p:cNvSpPr txBox="1">
            <a:spLocks noChangeArrowheads="1"/>
          </p:cNvSpPr>
          <p:nvPr/>
        </p:nvSpPr>
        <p:spPr bwMode="auto">
          <a:xfrm>
            <a:off x="5486400" y="6248400"/>
            <a:ext cx="2363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=T|k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</p:spTree>
    <p:extLst>
      <p:ext uri="{BB962C8B-B14F-4D97-AF65-F5344CB8AC3E}">
        <p14:creationId xmlns:p14="http://schemas.microsoft.com/office/powerpoint/2010/main" val="2866736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5185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the GpC HMM each state </a:t>
            </a:r>
            <a:r>
              <a:rPr lang="en-US" altLang="en-US" sz="2400">
                <a:cs typeface="Times New Roman" panose="02020603050405020304" pitchFamily="18" charset="0"/>
              </a:rPr>
              <a:t>π</a:t>
            </a:r>
            <a:r>
              <a:rPr lang="en-US" altLang="en-US" sz="2400" baseline="-25000">
                <a:cs typeface="Times New Roman" panose="02020603050405020304" pitchFamily="18" charset="0"/>
              </a:rPr>
              <a:t>i</a:t>
            </a:r>
            <a:r>
              <a:rPr lang="en-US" altLang="en-US" sz="2400">
                <a:cs typeface="Times New Roman" panose="02020603050405020304" pitchFamily="18" charset="0"/>
              </a:rPr>
              <a:t> emits only one symbol (A,C,G or T).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To show a more interesting case, they reintroduce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occasionally dishonest casino</a:t>
            </a:r>
            <a:r>
              <a:rPr lang="en-US" altLang="en-US" sz="2400"/>
              <a:t>…</a:t>
            </a:r>
          </a:p>
        </p:txBody>
      </p:sp>
      <p:graphicFrame>
        <p:nvGraphicFramePr>
          <p:cNvPr id="43011" name="Object 2"/>
          <p:cNvGraphicFramePr>
            <a:graphicFrameLocks noChangeAspect="1"/>
          </p:cNvGraphicFramePr>
          <p:nvPr/>
        </p:nvGraphicFramePr>
        <p:xfrm>
          <a:off x="1295400" y="1295400"/>
          <a:ext cx="7162800" cy="497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Bitmap Image" r:id="rId4" imgW="6523810" imgH="4533333" progId="Paint.Picture">
                  <p:embed/>
                </p:oleObj>
              </mc:Choice>
              <mc:Fallback>
                <p:oleObj name="Bitmap Image" r:id="rId4" imgW="6523810" imgH="4533333" progId="Paint.Picture">
                  <p:embed/>
                  <p:pic>
                    <p:nvPicPr>
                      <p:cNvPr id="430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95400"/>
                        <a:ext cx="7162800" cy="497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17521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974725" y="422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45059" name="Object 2"/>
          <p:cNvGraphicFramePr>
            <a:graphicFrameLocks noChangeAspect="1"/>
          </p:cNvGraphicFramePr>
          <p:nvPr/>
        </p:nvGraphicFramePr>
        <p:xfrm>
          <a:off x="2133600" y="1290638"/>
          <a:ext cx="4210050" cy="190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Bitmap Image" r:id="rId4" imgW="3696216" imgH="1676634" progId="Paint.Picture">
                  <p:embed/>
                </p:oleObj>
              </mc:Choice>
              <mc:Fallback>
                <p:oleObj name="Bitmap Image" r:id="rId4" imgW="3696216" imgH="1676634" progId="Paint.Picture">
                  <p:embed/>
                  <p:pic>
                    <p:nvPicPr>
                      <p:cNvPr id="4505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90638"/>
                        <a:ext cx="4210050" cy="190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1219200" y="3429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=1|k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1219200" y="3810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=2|k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2" name="Text Box 8"/>
          <p:cNvSpPr txBox="1">
            <a:spLocks noChangeArrowheads="1"/>
          </p:cNvSpPr>
          <p:nvPr/>
        </p:nvSpPr>
        <p:spPr bwMode="auto">
          <a:xfrm>
            <a:off x="1219200" y="4191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=3|k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1219200" y="4648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=4|k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4" name="Text Box 10"/>
          <p:cNvSpPr txBox="1">
            <a:spLocks noChangeArrowheads="1"/>
          </p:cNvSpPr>
          <p:nvPr/>
        </p:nvSpPr>
        <p:spPr bwMode="auto">
          <a:xfrm>
            <a:off x="1219200" y="5029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=5|k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5" name="Text Box 11"/>
          <p:cNvSpPr txBox="1">
            <a:spLocks noChangeArrowheads="1"/>
          </p:cNvSpPr>
          <p:nvPr/>
        </p:nvSpPr>
        <p:spPr bwMode="auto">
          <a:xfrm>
            <a:off x="1219200" y="54864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=6|k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6" name="Text Box 12"/>
          <p:cNvSpPr txBox="1">
            <a:spLocks noChangeArrowheads="1"/>
          </p:cNvSpPr>
          <p:nvPr/>
        </p:nvSpPr>
        <p:spPr bwMode="auto">
          <a:xfrm>
            <a:off x="974725" y="269875"/>
            <a:ext cx="4999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Describing this formally as an HMM…</a:t>
            </a:r>
          </a:p>
        </p:txBody>
      </p:sp>
      <p:sp>
        <p:nvSpPr>
          <p:cNvPr id="45067" name="Text Box 13"/>
          <p:cNvSpPr txBox="1">
            <a:spLocks noChangeArrowheads="1"/>
          </p:cNvSpPr>
          <p:nvPr/>
        </p:nvSpPr>
        <p:spPr bwMode="auto">
          <a:xfrm>
            <a:off x="4419600" y="34290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=1|k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68" name="Text Box 19"/>
          <p:cNvSpPr txBox="1">
            <a:spLocks noChangeArrowheads="1"/>
          </p:cNvSpPr>
          <p:nvPr/>
        </p:nvSpPr>
        <p:spPr bwMode="auto">
          <a:xfrm>
            <a:off x="4419600" y="38100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=2|k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69" name="Text Box 20"/>
          <p:cNvSpPr txBox="1">
            <a:spLocks noChangeArrowheads="1"/>
          </p:cNvSpPr>
          <p:nvPr/>
        </p:nvSpPr>
        <p:spPr bwMode="auto">
          <a:xfrm>
            <a:off x="4419600" y="42672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=3|k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0" name="Text Box 21"/>
          <p:cNvSpPr txBox="1">
            <a:spLocks noChangeArrowheads="1"/>
          </p:cNvSpPr>
          <p:nvPr/>
        </p:nvSpPr>
        <p:spPr bwMode="auto">
          <a:xfrm>
            <a:off x="4419600" y="4724400"/>
            <a:ext cx="314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=4k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1" name="Text Box 22"/>
          <p:cNvSpPr txBox="1">
            <a:spLocks noChangeArrowheads="1"/>
          </p:cNvSpPr>
          <p:nvPr/>
        </p:nvSpPr>
        <p:spPr bwMode="auto">
          <a:xfrm>
            <a:off x="4419600" y="5181600"/>
            <a:ext cx="314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=5k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2" name="Text Box 23"/>
          <p:cNvSpPr txBox="1">
            <a:spLocks noChangeArrowheads="1"/>
          </p:cNvSpPr>
          <p:nvPr/>
        </p:nvSpPr>
        <p:spPr bwMode="auto">
          <a:xfrm>
            <a:off x="4419600" y="55626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=6|k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5/10</a:t>
            </a:r>
          </a:p>
        </p:txBody>
      </p:sp>
    </p:spTree>
    <p:extLst>
      <p:ext uri="{BB962C8B-B14F-4D97-AF65-F5344CB8AC3E}">
        <p14:creationId xmlns:p14="http://schemas.microsoft.com/office/powerpoint/2010/main" val="20672949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974725" y="222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47107" name="Object 2"/>
          <p:cNvGraphicFramePr>
            <a:graphicFrameLocks noChangeAspect="1"/>
          </p:cNvGraphicFramePr>
          <p:nvPr/>
        </p:nvGraphicFramePr>
        <p:xfrm>
          <a:off x="2133600" y="1219200"/>
          <a:ext cx="4210050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Bitmap Image" r:id="rId4" imgW="3696216" imgH="1676634" progId="Paint.Picture">
                  <p:embed/>
                </p:oleObj>
              </mc:Choice>
              <mc:Fallback>
                <p:oleObj name="Bitmap Image" r:id="rId4" imgW="3696216" imgH="1676634" progId="Paint.Picture">
                  <p:embed/>
                  <p:pic>
                    <p:nvPicPr>
                      <p:cNvPr id="471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19200"/>
                        <a:ext cx="4210050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974725" y="-53975"/>
            <a:ext cx="3754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Assuming we start in State1..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279525" y="403225"/>
            <a:ext cx="6600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What’s the probability of rolling a 1 and a 3 with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fair die and then a 6 with the loaded die?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1203325" y="3165475"/>
            <a:ext cx="1512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(1)(1/6)  * </a:t>
            </a:r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 flipV="1">
            <a:off x="762000" y="35052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288925" y="3852863"/>
            <a:ext cx="1403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start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in the fair state</a:t>
            </a:r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 flipH="1" flipV="1">
            <a:off x="1905000" y="35814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1752600" y="3922713"/>
            <a:ext cx="1555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1 in the fair state</a:t>
            </a: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3200400" y="3124200"/>
            <a:ext cx="3595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(0.95)(1/6)  *   (0.05) * (.5) </a:t>
            </a:r>
          </a:p>
        </p:txBody>
      </p:sp>
      <p:sp>
        <p:nvSpPr>
          <p:cNvPr id="47116" name="Line 21"/>
          <p:cNvSpPr>
            <a:spLocks noChangeShapeType="1"/>
          </p:cNvSpPr>
          <p:nvPr/>
        </p:nvSpPr>
        <p:spPr bwMode="auto">
          <a:xfrm flipV="1">
            <a:off x="37338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Line 22"/>
          <p:cNvSpPr>
            <a:spLocks noChangeShapeType="1"/>
          </p:cNvSpPr>
          <p:nvPr/>
        </p:nvSpPr>
        <p:spPr bwMode="auto">
          <a:xfrm flipV="1">
            <a:off x="4419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8" name="Text Box 23"/>
          <p:cNvSpPr txBox="1">
            <a:spLocks noChangeArrowheads="1"/>
          </p:cNvSpPr>
          <p:nvPr/>
        </p:nvSpPr>
        <p:spPr bwMode="auto">
          <a:xfrm>
            <a:off x="3390900" y="3886200"/>
            <a:ext cx="10287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stay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in the fair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state</a:t>
            </a:r>
          </a:p>
        </p:txBody>
      </p:sp>
      <p:sp>
        <p:nvSpPr>
          <p:cNvPr id="47119" name="Text Box 24"/>
          <p:cNvSpPr txBox="1">
            <a:spLocks noChangeArrowheads="1"/>
          </p:cNvSpPr>
          <p:nvPr/>
        </p:nvSpPr>
        <p:spPr bwMode="auto">
          <a:xfrm>
            <a:off x="4267200" y="3898900"/>
            <a:ext cx="1193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3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fair state</a:t>
            </a:r>
          </a:p>
        </p:txBody>
      </p:sp>
      <p:sp>
        <p:nvSpPr>
          <p:cNvPr id="47120" name="Line 25"/>
          <p:cNvSpPr>
            <a:spLocks noChangeShapeType="1"/>
          </p:cNvSpPr>
          <p:nvPr/>
        </p:nvSpPr>
        <p:spPr bwMode="auto">
          <a:xfrm flipV="1">
            <a:off x="57404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1" name="Line 26"/>
          <p:cNvSpPr>
            <a:spLocks noChangeShapeType="1"/>
          </p:cNvSpPr>
          <p:nvPr/>
        </p:nvSpPr>
        <p:spPr bwMode="auto">
          <a:xfrm flipV="1">
            <a:off x="64262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2" name="Text Box 27"/>
          <p:cNvSpPr txBox="1">
            <a:spLocks noChangeArrowheads="1"/>
          </p:cNvSpPr>
          <p:nvPr/>
        </p:nvSpPr>
        <p:spPr bwMode="auto">
          <a:xfrm>
            <a:off x="5397500" y="3867150"/>
            <a:ext cx="96996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move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To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loaded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state</a:t>
            </a:r>
          </a:p>
        </p:txBody>
      </p:sp>
      <p:sp>
        <p:nvSpPr>
          <p:cNvPr id="47123" name="Text Box 28"/>
          <p:cNvSpPr txBox="1">
            <a:spLocks noChangeArrowheads="1"/>
          </p:cNvSpPr>
          <p:nvPr/>
        </p:nvSpPr>
        <p:spPr bwMode="auto">
          <a:xfrm>
            <a:off x="6273800" y="3898900"/>
            <a:ext cx="14525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6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loaded state</a:t>
            </a:r>
          </a:p>
        </p:txBody>
      </p:sp>
      <p:graphicFrame>
        <p:nvGraphicFramePr>
          <p:cNvPr id="47124" name="Object 3"/>
          <p:cNvGraphicFramePr>
            <a:graphicFrameLocks noChangeAspect="1"/>
          </p:cNvGraphicFramePr>
          <p:nvPr/>
        </p:nvGraphicFramePr>
        <p:xfrm>
          <a:off x="1981200" y="4953000"/>
          <a:ext cx="32766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name="Bitmap Image" r:id="rId6" imgW="2580952" imgH="781159" progId="Paint.Picture">
                  <p:embed/>
                </p:oleObj>
              </mc:Choice>
              <mc:Fallback>
                <p:oleObj name="Bitmap Image" r:id="rId6" imgW="2580952" imgH="781159" progId="Paint.Picture">
                  <p:embed/>
                  <p:pic>
                    <p:nvPicPr>
                      <p:cNvPr id="471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953000"/>
                        <a:ext cx="32766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5" name="Line 30"/>
          <p:cNvSpPr>
            <a:spLocks noChangeShapeType="1"/>
          </p:cNvSpPr>
          <p:nvPr/>
        </p:nvSpPr>
        <p:spPr bwMode="auto">
          <a:xfrm flipV="1">
            <a:off x="2895600" y="57912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6" name="Text Box 31"/>
          <p:cNvSpPr txBox="1">
            <a:spLocks noChangeArrowheads="1"/>
          </p:cNvSpPr>
          <p:nvPr/>
        </p:nvSpPr>
        <p:spPr bwMode="auto">
          <a:xfrm>
            <a:off x="381000" y="6140450"/>
            <a:ext cx="295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prob. of starting in the initial state</a:t>
            </a:r>
          </a:p>
        </p:txBody>
      </p:sp>
      <p:grpSp>
        <p:nvGrpSpPr>
          <p:cNvPr id="47127" name="Group 37"/>
          <p:cNvGrpSpPr>
            <a:grpSpLocks/>
          </p:cNvGrpSpPr>
          <p:nvPr/>
        </p:nvGrpSpPr>
        <p:grpSpPr bwMode="auto">
          <a:xfrm>
            <a:off x="3886200" y="5791200"/>
            <a:ext cx="685800" cy="228600"/>
            <a:chOff x="2448" y="3648"/>
            <a:chExt cx="432" cy="288"/>
          </a:xfrm>
        </p:grpSpPr>
        <p:sp>
          <p:nvSpPr>
            <p:cNvPr id="47134" name="Line 32"/>
            <p:cNvSpPr>
              <a:spLocks noChangeShapeType="1"/>
            </p:cNvSpPr>
            <p:nvPr/>
          </p:nvSpPr>
          <p:spPr bwMode="auto">
            <a:xfrm>
              <a:off x="2448" y="36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5" name="Line 33"/>
            <p:cNvSpPr>
              <a:spLocks noChangeShapeType="1"/>
            </p:cNvSpPr>
            <p:nvPr/>
          </p:nvSpPr>
          <p:spPr bwMode="auto">
            <a:xfrm>
              <a:off x="2448" y="393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6" name="Line 34"/>
            <p:cNvSpPr>
              <a:spLocks noChangeShapeType="1"/>
            </p:cNvSpPr>
            <p:nvPr/>
          </p:nvSpPr>
          <p:spPr bwMode="auto">
            <a:xfrm flipV="1">
              <a:off x="2880" y="36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28" name="Text Box 35"/>
          <p:cNvSpPr txBox="1">
            <a:spLocks noChangeArrowheads="1"/>
          </p:cNvSpPr>
          <p:nvPr/>
        </p:nvSpPr>
        <p:spPr bwMode="auto">
          <a:xfrm>
            <a:off x="3794125" y="6137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7129" name="Text Box 36"/>
          <p:cNvSpPr txBox="1">
            <a:spLocks noChangeArrowheads="1"/>
          </p:cNvSpPr>
          <p:nvPr/>
        </p:nvSpPr>
        <p:spPr bwMode="auto">
          <a:xfrm>
            <a:off x="3521075" y="5943600"/>
            <a:ext cx="18526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Emission prob.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of observing x from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State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  <a:endParaRPr lang="en-US" altLang="en-US" sz="1600" baseline="-25000">
              <a:solidFill>
                <a:srgbClr val="FF0000"/>
              </a:solidFill>
            </a:endParaRPr>
          </a:p>
        </p:txBody>
      </p:sp>
      <p:sp>
        <p:nvSpPr>
          <p:cNvPr id="47130" name="Text Box 39"/>
          <p:cNvSpPr txBox="1">
            <a:spLocks noChangeArrowheads="1"/>
          </p:cNvSpPr>
          <p:nvPr/>
        </p:nvSpPr>
        <p:spPr bwMode="auto">
          <a:xfrm>
            <a:off x="5715000" y="5181600"/>
            <a:ext cx="14747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transition prob.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of moving from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state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i-1 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47131" name="Line 40"/>
          <p:cNvSpPr>
            <a:spLocks noChangeShapeType="1"/>
          </p:cNvSpPr>
          <p:nvPr/>
        </p:nvSpPr>
        <p:spPr bwMode="auto">
          <a:xfrm flipH="1">
            <a:off x="5105400" y="5334000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524000" y="49530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33" name="TextBox 32"/>
          <p:cNvSpPr txBox="1">
            <a:spLocks noChangeArrowheads="1"/>
          </p:cNvSpPr>
          <p:nvPr/>
        </p:nvSpPr>
        <p:spPr bwMode="auto">
          <a:xfrm>
            <a:off x="58738" y="4419600"/>
            <a:ext cx="25765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joint prob.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traversal of the state-path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and the emissions</a:t>
            </a:r>
          </a:p>
        </p:txBody>
      </p:sp>
    </p:spTree>
    <p:extLst>
      <p:ext uri="{BB962C8B-B14F-4D97-AF65-F5344CB8AC3E}">
        <p14:creationId xmlns:p14="http://schemas.microsoft.com/office/powerpoint/2010/main" val="31635482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2514600" y="457200"/>
          <a:ext cx="32766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Bitmap Image" r:id="rId4" imgW="2580952" imgH="781159" progId="Paint.Picture">
                  <p:embed/>
                </p:oleObj>
              </mc:Choice>
              <mc:Fallback>
                <p:oleObj name="Bitmap Image" r:id="rId4" imgW="2580952" imgH="781159" progId="Paint.Picture">
                  <p:embed/>
                  <p:pic>
                    <p:nvPicPr>
                      <p:cNvPr id="491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57200"/>
                        <a:ext cx="32766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33400" y="1816100"/>
            <a:ext cx="80835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This is not that useful because we generally don’t know </a:t>
            </a:r>
            <a:r>
              <a:rPr lang="en-US" altLang="en-US" sz="2400">
                <a:cs typeface="Times New Roman" panose="02020603050405020304" pitchFamily="18" charset="0"/>
              </a:rPr>
              <a:t>π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(the path through the states)</a:t>
            </a:r>
            <a:r>
              <a:rPr lang="en-US" altLang="en-US" sz="2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Much more useful is the most probable path, given the observed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sequence…</a:t>
            </a:r>
          </a:p>
        </p:txBody>
      </p:sp>
    </p:spTree>
    <p:extLst>
      <p:ext uri="{BB962C8B-B14F-4D97-AF65-F5344CB8AC3E}">
        <p14:creationId xmlns:p14="http://schemas.microsoft.com/office/powerpoint/2010/main" val="698284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Bitmap Image" r:id="rId4" imgW="3552381" imgH="6257143" progId="Paint.Picture">
                  <p:embed/>
                </p:oleObj>
              </mc:Choice>
              <mc:Fallback>
                <p:oleObj name="Bitmap Image" r:id="rId4" imgW="3552381" imgH="6257143" progId="Paint.Picture">
                  <p:embed/>
                  <p:pic>
                    <p:nvPicPr>
                      <p:cNvPr id="51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441325" y="879475"/>
            <a:ext cx="51657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have the sequence.  If we know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most probable path through the Genbank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HMM, we have our gene predictions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that sequence..</a:t>
            </a:r>
          </a:p>
        </p:txBody>
      </p:sp>
    </p:spTree>
    <p:extLst>
      <p:ext uri="{BB962C8B-B14F-4D97-AF65-F5344CB8AC3E}">
        <p14:creationId xmlns:p14="http://schemas.microsoft.com/office/powerpoint/2010/main" val="3674735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152400" y="1219200"/>
          <a:ext cx="8610600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" name="Bitmap Image" r:id="rId4" imgW="6676190" imgH="3428571" progId="Paint.Picture">
                  <p:embed/>
                </p:oleObj>
              </mc:Choice>
              <mc:Fallback>
                <p:oleObj name="Bitmap Image" r:id="rId4" imgW="6676190" imgH="3428571" progId="Paint.Picture">
                  <p:embed/>
                  <p:pic>
                    <p:nvPicPr>
                      <p:cNvPr id="532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19200"/>
                        <a:ext cx="8610600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31788" y="533400"/>
            <a:ext cx="733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π* the most probable path through the system of all the possible paths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(i.e. of all possible π)</a:t>
            </a:r>
          </a:p>
        </p:txBody>
      </p:sp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822325" y="41275"/>
            <a:ext cx="431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beautiful recursive algorithm…</a:t>
            </a:r>
          </a:p>
        </p:txBody>
      </p:sp>
      <p:sp>
        <p:nvSpPr>
          <p:cNvPr id="53253" name="Rectangle 8"/>
          <p:cNvSpPr>
            <a:spLocks noChangeArrowheads="1"/>
          </p:cNvSpPr>
          <p:nvPr/>
        </p:nvSpPr>
        <p:spPr bwMode="auto">
          <a:xfrm>
            <a:off x="0" y="5105400"/>
            <a:ext cx="876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76200" y="5105400"/>
            <a:ext cx="8691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(i) is the probability of the most probable path ending in state k with observation i</a:t>
            </a:r>
            <a:endParaRPr lang="en-US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097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397875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2286000" y="5867400"/>
            <a:ext cx="6553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http://en.wikipedia.org/wiki/Viterbi_algorithm</a:t>
            </a:r>
          </a:p>
        </p:txBody>
      </p:sp>
    </p:spTree>
    <p:extLst>
      <p:ext uri="{BB962C8B-B14F-4D97-AF65-F5344CB8AC3E}">
        <p14:creationId xmlns:p14="http://schemas.microsoft.com/office/powerpoint/2010/main" val="33749922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2"/>
          <p:cNvSpPr txBox="1">
            <a:spLocks noChangeArrowheads="1"/>
          </p:cNvSpPr>
          <p:nvPr/>
        </p:nvSpPr>
        <p:spPr bwMode="auto">
          <a:xfrm>
            <a:off x="304800" y="533400"/>
            <a:ext cx="7767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next time:  the viterbi, forward and backwards algorithms</a:t>
            </a:r>
          </a:p>
        </p:txBody>
      </p:sp>
    </p:spTree>
    <p:extLst>
      <p:ext uri="{BB962C8B-B14F-4D97-AF65-F5344CB8AC3E}">
        <p14:creationId xmlns:p14="http://schemas.microsoft.com/office/powerpoint/2010/main" val="429372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4664</Words>
  <Application>Microsoft Office PowerPoint</Application>
  <PresentationFormat>On-screen Show (4:3)</PresentationFormat>
  <Paragraphs>1145</Paragraphs>
  <Slides>99</Slides>
  <Notes>96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Courier New</vt:lpstr>
      <vt:lpstr>Times New Roman</vt:lpstr>
      <vt:lpstr>Office Theme</vt:lpstr>
      <vt:lpstr>Bitmap 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afodor</cp:lastModifiedBy>
  <cp:revision>40</cp:revision>
  <dcterms:created xsi:type="dcterms:W3CDTF">2006-08-16T00:00:00Z</dcterms:created>
  <dcterms:modified xsi:type="dcterms:W3CDTF">2018-04-23T18:37:12Z</dcterms:modified>
</cp:coreProperties>
</file>